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1"/>
  </p:notesMasterIdLst>
  <p:handoutMasterIdLst>
    <p:handoutMasterId r:id="rId12"/>
  </p:handoutMasterIdLst>
  <p:sldIdLst>
    <p:sldId id="256" r:id="rId2"/>
    <p:sldId id="286" r:id="rId3"/>
    <p:sldId id="296" r:id="rId4"/>
    <p:sldId id="295" r:id="rId5"/>
    <p:sldId id="309" r:id="rId6"/>
    <p:sldId id="308" r:id="rId7"/>
    <p:sldId id="298" r:id="rId8"/>
    <p:sldId id="305" r:id="rId9"/>
    <p:sldId id="310" r:id="rId10"/>
  </p:sldIdLst>
  <p:sldSz cx="12192000" cy="6858000"/>
  <p:notesSz cx="6858000" cy="9144000"/>
  <p:embeddedFontLst>
    <p:embeddedFont>
      <p:font typeface="HarmonyOS Sans SC Black" pitchFamily="2" charset="-122"/>
      <p:bold r:id="rId13"/>
    </p:embeddedFont>
    <p:embeddedFont>
      <p:font typeface="HarmonyOS Sans SC Medium" pitchFamily="2" charset="-122"/>
      <p:regular r:id="rId14"/>
    </p:embeddedFont>
    <p:embeddedFont>
      <p:font typeface="等线" panose="02010600030101010101" pitchFamily="2" charset="-122"/>
      <p:regular r:id="rId15"/>
      <p:bold r:id="rId16"/>
    </p:embeddedFont>
    <p:embeddedFont>
      <p:font typeface="PINGFANG SC SEMIBOLD" panose="020B0400000000000000" pitchFamily="34" charset="-122"/>
      <p:regular r:id="rId17"/>
      <p:bold r:id="rId18"/>
    </p:embeddedFont>
  </p:embeddedFontLst>
  <p:defaultTextStyle>
    <a:defPPr>
      <a:defRPr lang="en-US"/>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3"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7" algn="l" defTabSz="91435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7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01" autoAdjust="0"/>
    <p:restoredTop sz="94626"/>
  </p:normalViewPr>
  <p:slideViewPr>
    <p:cSldViewPr showGuides="1">
      <p:cViewPr varScale="1">
        <p:scale>
          <a:sx n="121" d="100"/>
          <a:sy n="121" d="100"/>
        </p:scale>
        <p:origin x="208" y="168"/>
      </p:cViewPr>
      <p:guideLst>
        <p:guide pos="3840"/>
        <p:guide orient="horz" pos="2160"/>
      </p:guideLst>
    </p:cSldViewPr>
  </p:slideViewPr>
  <p:notesTextViewPr>
    <p:cViewPr>
      <p:scale>
        <a:sx n="1" d="1"/>
        <a:sy n="1" d="1"/>
      </p:scale>
      <p:origin x="0" y="0"/>
    </p:cViewPr>
  </p:notesTextViewPr>
  <p:notesViewPr>
    <p:cSldViewPr>
      <p:cViewPr varScale="1">
        <p:scale>
          <a:sx n="84" d="100"/>
          <a:sy n="84" d="100"/>
        </p:scale>
        <p:origin x="3912"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28721445-E123-3559-76EC-DABDB4B17C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10D8815C-27AC-CADE-891F-B2CAAE754A1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A80A50C-A08D-4685-BF89-D476B514DCB4}" type="datetimeFigureOut">
              <a:rPr lang="zh-CN" altLang="en-US" smtClean="0"/>
              <a:t>2025/12/16</a:t>
            </a:fld>
            <a:endParaRPr lang="zh-CN" altLang="en-US"/>
          </a:p>
        </p:txBody>
      </p:sp>
      <p:sp>
        <p:nvSpPr>
          <p:cNvPr id="4" name="页脚占位符 3">
            <a:extLst>
              <a:ext uri="{FF2B5EF4-FFF2-40B4-BE49-F238E27FC236}">
                <a16:creationId xmlns:a16="http://schemas.microsoft.com/office/drawing/2014/main" id="{45210BD6-AAC2-8DA3-A866-8DEE86245A4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54BBC8-AA09-3DB0-8C57-776579661D8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110811-7416-4802-BE47-D7F3A435EAD2}" type="slidenum">
              <a:rPr lang="zh-CN" altLang="en-US" smtClean="0"/>
              <a:t>‹#›</a:t>
            </a:fld>
            <a:endParaRPr lang="zh-CN" altLang="en-US"/>
          </a:p>
        </p:txBody>
      </p:sp>
    </p:spTree>
    <p:extLst>
      <p:ext uri="{BB962C8B-B14F-4D97-AF65-F5344CB8AC3E}">
        <p14:creationId xmlns:p14="http://schemas.microsoft.com/office/powerpoint/2010/main" val="43669281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F1D754-A891-4217-BDD2-F465E2669A7E}" type="datetimeFigureOut">
              <a:rPr lang="zh-CN" altLang="en-US" smtClean="0"/>
              <a:t>2025/12/16</a:t>
            </a:fld>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DAB4A6-477B-49FC-9707-0B8F954AA7A1}" type="slidenum">
              <a:rPr lang="zh-CN" altLang="en-US" smtClean="0"/>
              <a:t>‹#›</a:t>
            </a:fld>
            <a:endParaRPr lang="zh-CN" altLang="en-US"/>
          </a:p>
        </p:txBody>
      </p:sp>
    </p:spTree>
    <p:extLst>
      <p:ext uri="{BB962C8B-B14F-4D97-AF65-F5344CB8AC3E}">
        <p14:creationId xmlns:p14="http://schemas.microsoft.com/office/powerpoint/2010/main" val="1883062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a:noFill/>
          <a:ln w="12700">
            <a:solidFill>
              <a:prstClr val="black"/>
            </a:solidFill>
          </a:ln>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09DAB4A6-477B-49FC-9707-0B8F954AA7A1}" type="slidenum">
              <a:rPr lang="zh-CN" altLang="en-US" smtClean="0"/>
              <a:t>6</a:t>
            </a:fld>
            <a:endParaRPr lang="zh-CN" altLang="en-US"/>
          </a:p>
        </p:txBody>
      </p:sp>
    </p:spTree>
    <p:extLst>
      <p:ext uri="{BB962C8B-B14F-4D97-AF65-F5344CB8AC3E}">
        <p14:creationId xmlns:p14="http://schemas.microsoft.com/office/powerpoint/2010/main" val="3899455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a:noFill/>
          <a:ln w="12700">
            <a:solidFill>
              <a:prstClr val="black"/>
            </a:solidFill>
          </a:ln>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09DAB4A6-477B-49FC-9707-0B8F954AA7A1}" type="slidenum">
              <a:rPr lang="zh-CN" altLang="en-US" smtClean="0"/>
              <a:t>9</a:t>
            </a:fld>
            <a:endParaRPr lang="zh-CN" altLang="en-US"/>
          </a:p>
        </p:txBody>
      </p:sp>
    </p:spTree>
    <p:extLst>
      <p:ext uri="{BB962C8B-B14F-4D97-AF65-F5344CB8AC3E}">
        <p14:creationId xmlns:p14="http://schemas.microsoft.com/office/powerpoint/2010/main" val="1050495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1127553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yout 09">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1D3D97ED-8CCE-DB52-7A75-D114FB7E3E46}"/>
              </a:ext>
            </a:extLst>
          </p:cNvPr>
          <p:cNvSpPr>
            <a:spLocks noGrp="1"/>
          </p:cNvSpPr>
          <p:nvPr>
            <p:ph type="pic" sz="quarter" idx="14" hasCustomPrompt="1"/>
          </p:nvPr>
        </p:nvSpPr>
        <p:spPr>
          <a:xfrm>
            <a:off x="4229574" y="4630393"/>
            <a:ext cx="3114450" cy="150370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067363A6-BA50-CBF3-B603-293D5C0082EF}"/>
              </a:ext>
            </a:extLst>
          </p:cNvPr>
          <p:cNvSpPr>
            <a:spLocks noGrp="1"/>
          </p:cNvSpPr>
          <p:nvPr>
            <p:ph type="pic" sz="quarter" idx="15" hasCustomPrompt="1"/>
          </p:nvPr>
        </p:nvSpPr>
        <p:spPr>
          <a:xfrm>
            <a:off x="7805963" y="2874611"/>
            <a:ext cx="3114450" cy="325948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7950702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yout 10">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19FDA64A-FA64-AB9F-3952-12D110C2396E}"/>
              </a:ext>
            </a:extLst>
          </p:cNvPr>
          <p:cNvSpPr>
            <a:spLocks noGrp="1"/>
          </p:cNvSpPr>
          <p:nvPr>
            <p:ph type="pic" sz="quarter" idx="14" hasCustomPrompt="1"/>
          </p:nvPr>
        </p:nvSpPr>
        <p:spPr>
          <a:xfrm>
            <a:off x="1266590" y="3784601"/>
            <a:ext cx="6340709" cy="194310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0708344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yout 11">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DEEDFF2A-5AFD-8E89-24E8-C529E73E86A1}"/>
              </a:ext>
            </a:extLst>
          </p:cNvPr>
          <p:cNvSpPr>
            <a:spLocks noGrp="1"/>
          </p:cNvSpPr>
          <p:nvPr>
            <p:ph type="pic" sz="quarter" idx="14" hasCustomPrompt="1"/>
          </p:nvPr>
        </p:nvSpPr>
        <p:spPr>
          <a:xfrm>
            <a:off x="3452808" y="1985549"/>
            <a:ext cx="2247905" cy="166242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5" name="Picture Placeholder 5">
            <a:extLst>
              <a:ext uri="{FF2B5EF4-FFF2-40B4-BE49-F238E27FC236}">
                <a16:creationId xmlns:a16="http://schemas.microsoft.com/office/drawing/2014/main" id="{A8A06463-C0B5-1AA0-9057-B80990D3466F}"/>
              </a:ext>
            </a:extLst>
          </p:cNvPr>
          <p:cNvSpPr>
            <a:spLocks noGrp="1"/>
          </p:cNvSpPr>
          <p:nvPr>
            <p:ph type="pic" sz="quarter" idx="15" hasCustomPrompt="1"/>
          </p:nvPr>
        </p:nvSpPr>
        <p:spPr>
          <a:xfrm>
            <a:off x="6077332" y="1985549"/>
            <a:ext cx="4102098" cy="166242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10107343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yout 1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20220E71-3321-D218-CFE4-84F3251F0C7D}"/>
              </a:ext>
            </a:extLst>
          </p:cNvPr>
          <p:cNvSpPr>
            <a:spLocks noGrp="1"/>
          </p:cNvSpPr>
          <p:nvPr>
            <p:ph type="pic" sz="quarter" idx="14" hasCustomPrompt="1"/>
          </p:nvPr>
        </p:nvSpPr>
        <p:spPr>
          <a:xfrm>
            <a:off x="1269655" y="2834821"/>
            <a:ext cx="2247905" cy="195787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1C4E01EB-2A70-3417-D4E6-12DC20556FEC}"/>
              </a:ext>
            </a:extLst>
          </p:cNvPr>
          <p:cNvSpPr>
            <a:spLocks noGrp="1"/>
          </p:cNvSpPr>
          <p:nvPr>
            <p:ph type="pic" sz="quarter" idx="15" hasCustomPrompt="1"/>
          </p:nvPr>
        </p:nvSpPr>
        <p:spPr>
          <a:xfrm>
            <a:off x="3931516" y="2834821"/>
            <a:ext cx="4102098" cy="195787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4208190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yout 13">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F65E123A-2A86-F180-DC50-B6FEF1BD62FF}"/>
              </a:ext>
            </a:extLst>
          </p:cNvPr>
          <p:cNvSpPr>
            <a:spLocks noGrp="1"/>
          </p:cNvSpPr>
          <p:nvPr>
            <p:ph type="pic" sz="quarter" idx="15" hasCustomPrompt="1"/>
          </p:nvPr>
        </p:nvSpPr>
        <p:spPr>
          <a:xfrm>
            <a:off x="1278899" y="1338828"/>
            <a:ext cx="3635100" cy="226434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57089259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yout 14">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5C4FDEC-4AD1-059E-12C2-44A3C975EAC5}"/>
              </a:ext>
            </a:extLst>
          </p:cNvPr>
          <p:cNvSpPr>
            <a:spLocks noGrp="1"/>
          </p:cNvSpPr>
          <p:nvPr>
            <p:ph type="pic" sz="quarter" idx="15" hasCustomPrompt="1"/>
          </p:nvPr>
        </p:nvSpPr>
        <p:spPr>
          <a:xfrm>
            <a:off x="6198428" y="1966481"/>
            <a:ext cx="1977347" cy="1926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BDF391F5-46D0-6D85-623C-C9030FEA66FC}"/>
              </a:ext>
            </a:extLst>
          </p:cNvPr>
          <p:cNvSpPr>
            <a:spLocks noGrp="1"/>
          </p:cNvSpPr>
          <p:nvPr>
            <p:ph type="pic" sz="quarter" idx="16" hasCustomPrompt="1"/>
          </p:nvPr>
        </p:nvSpPr>
        <p:spPr>
          <a:xfrm>
            <a:off x="8377011" y="1966481"/>
            <a:ext cx="2543403" cy="389525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6158197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yout 15">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6D18CED5-97CE-869A-DB88-C82554CB97FB}"/>
              </a:ext>
            </a:extLst>
          </p:cNvPr>
          <p:cNvSpPr>
            <a:spLocks noGrp="1"/>
          </p:cNvSpPr>
          <p:nvPr>
            <p:ph type="pic" sz="quarter" idx="16" hasCustomPrompt="1"/>
          </p:nvPr>
        </p:nvSpPr>
        <p:spPr>
          <a:xfrm>
            <a:off x="1235075" y="1481375"/>
            <a:ext cx="4764977" cy="188913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0917203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yout 16">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2F58D116-53E3-0C06-886B-17B7F2195388}"/>
              </a:ext>
            </a:extLst>
          </p:cNvPr>
          <p:cNvSpPr>
            <a:spLocks noGrp="1"/>
          </p:cNvSpPr>
          <p:nvPr>
            <p:ph type="pic" sz="quarter" idx="16" hasCustomPrompt="1"/>
          </p:nvPr>
        </p:nvSpPr>
        <p:spPr>
          <a:xfrm>
            <a:off x="947740" y="0"/>
            <a:ext cx="3935413" cy="685800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94826259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ayout 17">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526ED35D-600C-C5EB-1BA7-6179A80CC728}"/>
              </a:ext>
            </a:extLst>
          </p:cNvPr>
          <p:cNvSpPr>
            <a:spLocks noGrp="1"/>
          </p:cNvSpPr>
          <p:nvPr>
            <p:ph type="pic" sz="quarter" idx="16" hasCustomPrompt="1"/>
          </p:nvPr>
        </p:nvSpPr>
        <p:spPr>
          <a:xfrm>
            <a:off x="1256976" y="1447801"/>
            <a:ext cx="1967706" cy="160903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5" name="Picture Placeholder 5">
            <a:extLst>
              <a:ext uri="{FF2B5EF4-FFF2-40B4-BE49-F238E27FC236}">
                <a16:creationId xmlns:a16="http://schemas.microsoft.com/office/drawing/2014/main" id="{B4496A94-DEA7-1A88-268E-560583FACE04}"/>
              </a:ext>
            </a:extLst>
          </p:cNvPr>
          <p:cNvSpPr>
            <a:spLocks noGrp="1"/>
          </p:cNvSpPr>
          <p:nvPr>
            <p:ph type="pic" sz="quarter" idx="17" hasCustomPrompt="1"/>
          </p:nvPr>
        </p:nvSpPr>
        <p:spPr>
          <a:xfrm>
            <a:off x="9357156" y="4523321"/>
            <a:ext cx="1563257" cy="131766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0716395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ayout 18">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6FC58260-56AD-C4E6-48C0-3C7D6943DBB7}"/>
              </a:ext>
            </a:extLst>
          </p:cNvPr>
          <p:cNvSpPr>
            <a:spLocks noGrp="1"/>
          </p:cNvSpPr>
          <p:nvPr>
            <p:ph type="pic" sz="quarter" idx="16" hasCustomPrompt="1"/>
          </p:nvPr>
        </p:nvSpPr>
        <p:spPr>
          <a:xfrm>
            <a:off x="715618" y="584200"/>
            <a:ext cx="3905593" cy="568960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6" name="Picture Placeholder 5">
            <a:extLst>
              <a:ext uri="{FF2B5EF4-FFF2-40B4-BE49-F238E27FC236}">
                <a16:creationId xmlns:a16="http://schemas.microsoft.com/office/drawing/2014/main" id="{9016FFBD-B9B6-4DA5-50F2-51CA1165A8F1}"/>
              </a:ext>
            </a:extLst>
          </p:cNvPr>
          <p:cNvSpPr>
            <a:spLocks noGrp="1"/>
          </p:cNvSpPr>
          <p:nvPr>
            <p:ph type="pic" sz="quarter" idx="17" hasCustomPrompt="1"/>
          </p:nvPr>
        </p:nvSpPr>
        <p:spPr>
          <a:xfrm>
            <a:off x="5606926" y="4986626"/>
            <a:ext cx="1541234" cy="1277454"/>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79342263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yout 01">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FDACFB49-38EA-1A86-0FD7-371CDE16EE95}"/>
              </a:ext>
            </a:extLst>
          </p:cNvPr>
          <p:cNvSpPr>
            <a:spLocks noGrp="1"/>
          </p:cNvSpPr>
          <p:nvPr>
            <p:ph type="pic" sz="quarter" idx="10" hasCustomPrompt="1"/>
          </p:nvPr>
        </p:nvSpPr>
        <p:spPr>
          <a:xfrm>
            <a:off x="7405688" y="2363789"/>
            <a:ext cx="3514725" cy="213042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843069451"/>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Layout 19">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AC467886-AC2E-36B4-4EAE-0C0466BC0C72}"/>
              </a:ext>
            </a:extLst>
          </p:cNvPr>
          <p:cNvSpPr>
            <a:spLocks noGrp="1"/>
          </p:cNvSpPr>
          <p:nvPr>
            <p:ph type="pic" sz="quarter" idx="16" hasCustomPrompt="1"/>
          </p:nvPr>
        </p:nvSpPr>
        <p:spPr>
          <a:xfrm>
            <a:off x="1298574"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3" name="Picture Placeholder 5">
            <a:extLst>
              <a:ext uri="{FF2B5EF4-FFF2-40B4-BE49-F238E27FC236}">
                <a16:creationId xmlns:a16="http://schemas.microsoft.com/office/drawing/2014/main" id="{A063EB52-448B-C5B8-4FA4-903B04D0FBED}"/>
              </a:ext>
            </a:extLst>
          </p:cNvPr>
          <p:cNvSpPr>
            <a:spLocks noGrp="1"/>
          </p:cNvSpPr>
          <p:nvPr>
            <p:ph type="pic" sz="quarter" idx="17" hasCustomPrompt="1"/>
          </p:nvPr>
        </p:nvSpPr>
        <p:spPr>
          <a:xfrm>
            <a:off x="3764994"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4" name="Picture Placeholder 5">
            <a:extLst>
              <a:ext uri="{FF2B5EF4-FFF2-40B4-BE49-F238E27FC236}">
                <a16:creationId xmlns:a16="http://schemas.microsoft.com/office/drawing/2014/main" id="{74DDD26C-3A05-2EC6-D24F-376BE0404F69}"/>
              </a:ext>
            </a:extLst>
          </p:cNvPr>
          <p:cNvSpPr>
            <a:spLocks noGrp="1"/>
          </p:cNvSpPr>
          <p:nvPr>
            <p:ph type="pic" sz="quarter" idx="18" hasCustomPrompt="1"/>
          </p:nvPr>
        </p:nvSpPr>
        <p:spPr>
          <a:xfrm>
            <a:off x="6286774"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5" name="Picture Placeholder 5">
            <a:extLst>
              <a:ext uri="{FF2B5EF4-FFF2-40B4-BE49-F238E27FC236}">
                <a16:creationId xmlns:a16="http://schemas.microsoft.com/office/drawing/2014/main" id="{0BB8088C-3048-5DE6-2E7D-AC65125C644C}"/>
              </a:ext>
            </a:extLst>
          </p:cNvPr>
          <p:cNvSpPr>
            <a:spLocks noGrp="1"/>
          </p:cNvSpPr>
          <p:nvPr>
            <p:ph type="pic" sz="quarter" idx="19" hasCustomPrompt="1"/>
          </p:nvPr>
        </p:nvSpPr>
        <p:spPr>
          <a:xfrm>
            <a:off x="8691689"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41894153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ayout 21">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202417F7-C901-081B-2FBF-6B0E6F8CF245}"/>
              </a:ext>
            </a:extLst>
          </p:cNvPr>
          <p:cNvSpPr>
            <a:spLocks noGrp="1"/>
          </p:cNvSpPr>
          <p:nvPr>
            <p:ph type="pic" sz="quarter" idx="16" hasCustomPrompt="1"/>
          </p:nvPr>
        </p:nvSpPr>
        <p:spPr>
          <a:xfrm>
            <a:off x="3672069" y="2374029"/>
            <a:ext cx="2010002"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9" name="Picture Placeholder 5">
            <a:extLst>
              <a:ext uri="{FF2B5EF4-FFF2-40B4-BE49-F238E27FC236}">
                <a16:creationId xmlns:a16="http://schemas.microsoft.com/office/drawing/2014/main" id="{45A04E07-07AA-7565-8A17-C515376D36A5}"/>
              </a:ext>
            </a:extLst>
          </p:cNvPr>
          <p:cNvSpPr>
            <a:spLocks noGrp="1"/>
          </p:cNvSpPr>
          <p:nvPr>
            <p:ph type="pic" sz="quarter" idx="17" hasCustomPrompt="1"/>
          </p:nvPr>
        </p:nvSpPr>
        <p:spPr>
          <a:xfrm>
            <a:off x="5923369" y="2374029"/>
            <a:ext cx="2741385"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0" name="Picture Placeholder 5">
            <a:extLst>
              <a:ext uri="{FF2B5EF4-FFF2-40B4-BE49-F238E27FC236}">
                <a16:creationId xmlns:a16="http://schemas.microsoft.com/office/drawing/2014/main" id="{2ABFF670-A467-A35D-0AAF-EBF702EF0C97}"/>
              </a:ext>
            </a:extLst>
          </p:cNvPr>
          <p:cNvSpPr>
            <a:spLocks noGrp="1"/>
          </p:cNvSpPr>
          <p:nvPr>
            <p:ph type="pic" sz="quarter" idx="18" hasCustomPrompt="1"/>
          </p:nvPr>
        </p:nvSpPr>
        <p:spPr>
          <a:xfrm>
            <a:off x="8906050" y="2374029"/>
            <a:ext cx="2010002"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87083609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ayout 22">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2BEBFB4A-D1ED-B6B2-8C2F-2194C1431459}"/>
              </a:ext>
            </a:extLst>
          </p:cNvPr>
          <p:cNvSpPr>
            <a:spLocks noGrp="1"/>
          </p:cNvSpPr>
          <p:nvPr>
            <p:ph type="pic" sz="quarter" idx="16" hasCustomPrompt="1"/>
          </p:nvPr>
        </p:nvSpPr>
        <p:spPr>
          <a:xfrm>
            <a:off x="8153400" y="1861457"/>
            <a:ext cx="2767013" cy="157949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57509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ayout 23">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489B57E1-269F-4F7A-27BD-D24CCAA1E880}"/>
              </a:ext>
            </a:extLst>
          </p:cNvPr>
          <p:cNvSpPr>
            <a:spLocks noGrp="1"/>
          </p:cNvSpPr>
          <p:nvPr>
            <p:ph type="pic" sz="quarter" idx="16" hasCustomPrompt="1"/>
          </p:nvPr>
        </p:nvSpPr>
        <p:spPr>
          <a:xfrm>
            <a:off x="8153400" y="1665514"/>
            <a:ext cx="2767013" cy="383177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5" name="Picture Placeholder 5">
            <a:extLst>
              <a:ext uri="{FF2B5EF4-FFF2-40B4-BE49-F238E27FC236}">
                <a16:creationId xmlns:a16="http://schemas.microsoft.com/office/drawing/2014/main" id="{EBC9AC29-1E82-8288-924A-C02C13637CCC}"/>
              </a:ext>
            </a:extLst>
          </p:cNvPr>
          <p:cNvSpPr>
            <a:spLocks noGrp="1"/>
          </p:cNvSpPr>
          <p:nvPr>
            <p:ph type="pic" sz="quarter" idx="17" hasCustomPrompt="1"/>
          </p:nvPr>
        </p:nvSpPr>
        <p:spPr>
          <a:xfrm>
            <a:off x="6096001" y="1665513"/>
            <a:ext cx="1831922" cy="176348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8109637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ayout 24">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8391FE5-2320-E54D-2466-2DA9722FEF71}"/>
              </a:ext>
            </a:extLst>
          </p:cNvPr>
          <p:cNvSpPr>
            <a:spLocks noGrp="1"/>
          </p:cNvSpPr>
          <p:nvPr>
            <p:ph type="pic" sz="quarter" idx="16" hasCustomPrompt="1"/>
          </p:nvPr>
        </p:nvSpPr>
        <p:spPr>
          <a:xfrm>
            <a:off x="7667398" y="4091195"/>
            <a:ext cx="3240505" cy="169404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2C422FD7-7D20-6127-2B9A-B97B82B35AE1}"/>
              </a:ext>
            </a:extLst>
          </p:cNvPr>
          <p:cNvSpPr>
            <a:spLocks noGrp="1"/>
          </p:cNvSpPr>
          <p:nvPr>
            <p:ph type="pic" sz="quarter" idx="17" hasCustomPrompt="1"/>
          </p:nvPr>
        </p:nvSpPr>
        <p:spPr>
          <a:xfrm>
            <a:off x="1757587" y="1665513"/>
            <a:ext cx="3240505" cy="290437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8136462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yout 25">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EE5A1094-28B9-D49F-51D9-0B37DCEE9F77}"/>
              </a:ext>
            </a:extLst>
          </p:cNvPr>
          <p:cNvSpPr>
            <a:spLocks noGrp="1"/>
          </p:cNvSpPr>
          <p:nvPr>
            <p:ph type="pic" sz="quarter" idx="17" hasCustomPrompt="1"/>
          </p:nvPr>
        </p:nvSpPr>
        <p:spPr>
          <a:xfrm>
            <a:off x="3938139" y="2567843"/>
            <a:ext cx="4336024" cy="290437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7727429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Layout 26">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DDBCC9CD-C1B2-A19B-DA78-A83F145D51C4}"/>
              </a:ext>
            </a:extLst>
          </p:cNvPr>
          <p:cNvSpPr>
            <a:spLocks noGrp="1"/>
          </p:cNvSpPr>
          <p:nvPr>
            <p:ph type="pic" sz="quarter" idx="17" hasCustomPrompt="1"/>
          </p:nvPr>
        </p:nvSpPr>
        <p:spPr>
          <a:xfrm>
            <a:off x="8178800" y="2760475"/>
            <a:ext cx="2741613" cy="133705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6" name="Picture Placeholder 5">
            <a:extLst>
              <a:ext uri="{FF2B5EF4-FFF2-40B4-BE49-F238E27FC236}">
                <a16:creationId xmlns:a16="http://schemas.microsoft.com/office/drawing/2014/main" id="{F1D20608-43D1-0F02-7B84-19308E41AF05}"/>
              </a:ext>
            </a:extLst>
          </p:cNvPr>
          <p:cNvSpPr>
            <a:spLocks noGrp="1"/>
          </p:cNvSpPr>
          <p:nvPr>
            <p:ph type="pic" sz="quarter" idx="18" hasCustomPrompt="1"/>
          </p:nvPr>
        </p:nvSpPr>
        <p:spPr>
          <a:xfrm>
            <a:off x="1235075" y="4583135"/>
            <a:ext cx="3467554" cy="132561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6CBF86F0-07D6-BAE4-10C8-2F9EABDB8DE7}"/>
              </a:ext>
            </a:extLst>
          </p:cNvPr>
          <p:cNvSpPr>
            <a:spLocks noGrp="1"/>
          </p:cNvSpPr>
          <p:nvPr>
            <p:ph type="pic" sz="quarter" idx="19" hasCustomPrompt="1"/>
          </p:nvPr>
        </p:nvSpPr>
        <p:spPr>
          <a:xfrm>
            <a:off x="5118529" y="4583135"/>
            <a:ext cx="1954940" cy="132561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7443318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Layout 27">
    <p:spTree>
      <p:nvGrpSpPr>
        <p:cNvPr id="1" name=""/>
        <p:cNvGrpSpPr/>
        <p:nvPr/>
      </p:nvGrpSpPr>
      <p:grpSpPr>
        <a:xfrm>
          <a:off x="0" y="0"/>
          <a:ext cx="0" cy="0"/>
          <a:chOff x="0" y="0"/>
          <a:chExt cx="0" cy="0"/>
        </a:xfrm>
      </p:grpSpPr>
      <p:sp>
        <p:nvSpPr>
          <p:cNvPr id="9" name="Picture Placeholder 5">
            <a:extLst>
              <a:ext uri="{FF2B5EF4-FFF2-40B4-BE49-F238E27FC236}">
                <a16:creationId xmlns:a16="http://schemas.microsoft.com/office/drawing/2014/main" id="{A1009011-2B2E-FE33-162B-DFEE44A6D841}"/>
              </a:ext>
            </a:extLst>
          </p:cNvPr>
          <p:cNvSpPr>
            <a:spLocks noGrp="1"/>
          </p:cNvSpPr>
          <p:nvPr>
            <p:ph type="pic" sz="quarter" idx="16" hasCustomPrompt="1"/>
          </p:nvPr>
        </p:nvSpPr>
        <p:spPr>
          <a:xfrm>
            <a:off x="3845209" y="3819313"/>
            <a:ext cx="2010002"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0" name="Picture Placeholder 5">
            <a:extLst>
              <a:ext uri="{FF2B5EF4-FFF2-40B4-BE49-F238E27FC236}">
                <a16:creationId xmlns:a16="http://schemas.microsoft.com/office/drawing/2014/main" id="{AD3651EE-F90A-96A3-9C70-F9D732A3C188}"/>
              </a:ext>
            </a:extLst>
          </p:cNvPr>
          <p:cNvSpPr>
            <a:spLocks noGrp="1"/>
          </p:cNvSpPr>
          <p:nvPr>
            <p:ph type="pic" sz="quarter" idx="18" hasCustomPrompt="1"/>
          </p:nvPr>
        </p:nvSpPr>
        <p:spPr>
          <a:xfrm>
            <a:off x="6240261" y="3819313"/>
            <a:ext cx="2269600"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1" name="Picture Placeholder 5">
            <a:extLst>
              <a:ext uri="{FF2B5EF4-FFF2-40B4-BE49-F238E27FC236}">
                <a16:creationId xmlns:a16="http://schemas.microsoft.com/office/drawing/2014/main" id="{76BF10BC-0422-90D7-B612-0E9E8DAB011F}"/>
              </a:ext>
            </a:extLst>
          </p:cNvPr>
          <p:cNvSpPr>
            <a:spLocks noGrp="1"/>
          </p:cNvSpPr>
          <p:nvPr>
            <p:ph type="pic" sz="quarter" idx="19" hasCustomPrompt="1"/>
          </p:nvPr>
        </p:nvSpPr>
        <p:spPr>
          <a:xfrm>
            <a:off x="8879411" y="3819313"/>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9238576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Layout 28">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B81221F5-DF69-167F-2F2A-A242867C8F15}"/>
              </a:ext>
            </a:extLst>
          </p:cNvPr>
          <p:cNvSpPr>
            <a:spLocks noGrp="1"/>
          </p:cNvSpPr>
          <p:nvPr>
            <p:ph type="pic" sz="quarter" idx="18" hasCustomPrompt="1"/>
          </p:nvPr>
        </p:nvSpPr>
        <p:spPr>
          <a:xfrm>
            <a:off x="4644836" y="1"/>
            <a:ext cx="3533395" cy="684878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69388304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Layout 29">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B9EDF569-F36C-8C32-128A-E32F8E7DFE0E}"/>
              </a:ext>
            </a:extLst>
          </p:cNvPr>
          <p:cNvSpPr>
            <a:spLocks noGrp="1"/>
          </p:cNvSpPr>
          <p:nvPr>
            <p:ph type="pic" sz="quarter" idx="18" hasCustomPrompt="1"/>
          </p:nvPr>
        </p:nvSpPr>
        <p:spPr>
          <a:xfrm>
            <a:off x="8840047" y="4542958"/>
            <a:ext cx="2041002" cy="1630269"/>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88356864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 02">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170F2E26-D55D-BCD5-FC87-020C763ED1BD}"/>
              </a:ext>
            </a:extLst>
          </p:cNvPr>
          <p:cNvSpPr>
            <a:spLocks noGrp="1"/>
          </p:cNvSpPr>
          <p:nvPr>
            <p:ph type="pic" sz="quarter" idx="10" hasCustomPrompt="1"/>
          </p:nvPr>
        </p:nvSpPr>
        <p:spPr>
          <a:xfrm>
            <a:off x="6281057" y="2044965"/>
            <a:ext cx="4928281" cy="150217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p>
        </p:txBody>
      </p:sp>
    </p:spTree>
    <p:extLst>
      <p:ext uri="{BB962C8B-B14F-4D97-AF65-F5344CB8AC3E}">
        <p14:creationId xmlns:p14="http://schemas.microsoft.com/office/powerpoint/2010/main" val="317280828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yout 0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C14F207-02B1-3364-92D1-D7E9179E26C8}"/>
              </a:ext>
            </a:extLst>
          </p:cNvPr>
          <p:cNvSpPr>
            <a:spLocks noGrp="1"/>
          </p:cNvSpPr>
          <p:nvPr>
            <p:ph type="pic" sz="quarter" idx="10" hasCustomPrompt="1"/>
          </p:nvPr>
        </p:nvSpPr>
        <p:spPr>
          <a:xfrm>
            <a:off x="1914114" y="2444610"/>
            <a:ext cx="3809441" cy="240564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0DA3BCBC-F5C1-065F-908B-67C67C205ED3}"/>
              </a:ext>
            </a:extLst>
          </p:cNvPr>
          <p:cNvSpPr>
            <a:spLocks noGrp="1"/>
          </p:cNvSpPr>
          <p:nvPr>
            <p:ph type="pic" sz="quarter" idx="11" hasCustomPrompt="1"/>
          </p:nvPr>
        </p:nvSpPr>
        <p:spPr>
          <a:xfrm>
            <a:off x="6186128" y="2961861"/>
            <a:ext cx="1882250" cy="188839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65716138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 04">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0FFB5B1C-91D4-09BE-14FB-9116BB228C96}"/>
              </a:ext>
            </a:extLst>
          </p:cNvPr>
          <p:cNvSpPr>
            <a:spLocks noGrp="1"/>
          </p:cNvSpPr>
          <p:nvPr>
            <p:ph type="pic" sz="quarter" idx="11" hasCustomPrompt="1"/>
          </p:nvPr>
        </p:nvSpPr>
        <p:spPr>
          <a:xfrm>
            <a:off x="1882344" y="3952290"/>
            <a:ext cx="1984393"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1" name="Picture Placeholder 5">
            <a:extLst>
              <a:ext uri="{FF2B5EF4-FFF2-40B4-BE49-F238E27FC236}">
                <a16:creationId xmlns:a16="http://schemas.microsoft.com/office/drawing/2014/main" id="{C4C2ED61-773D-043E-028A-B9AD064FE13F}"/>
              </a:ext>
            </a:extLst>
          </p:cNvPr>
          <p:cNvSpPr>
            <a:spLocks noGrp="1"/>
          </p:cNvSpPr>
          <p:nvPr>
            <p:ph type="pic" sz="quarter" idx="12" hasCustomPrompt="1"/>
          </p:nvPr>
        </p:nvSpPr>
        <p:spPr>
          <a:xfrm>
            <a:off x="4056831" y="3952290"/>
            <a:ext cx="1984393"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2" name="Picture Placeholder 5">
            <a:extLst>
              <a:ext uri="{FF2B5EF4-FFF2-40B4-BE49-F238E27FC236}">
                <a16:creationId xmlns:a16="http://schemas.microsoft.com/office/drawing/2014/main" id="{454EACF7-00B1-476C-8D58-E0EF99CE0CE0}"/>
              </a:ext>
            </a:extLst>
          </p:cNvPr>
          <p:cNvSpPr>
            <a:spLocks noGrp="1"/>
          </p:cNvSpPr>
          <p:nvPr>
            <p:ph type="pic" sz="quarter" idx="13" hasCustomPrompt="1"/>
          </p:nvPr>
        </p:nvSpPr>
        <p:spPr>
          <a:xfrm>
            <a:off x="6231316" y="3952290"/>
            <a:ext cx="2514605"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3" name="Picture Placeholder 5">
            <a:extLst>
              <a:ext uri="{FF2B5EF4-FFF2-40B4-BE49-F238E27FC236}">
                <a16:creationId xmlns:a16="http://schemas.microsoft.com/office/drawing/2014/main" id="{8112859B-7AF6-5CB3-EDB7-BD4CE52485E4}"/>
              </a:ext>
            </a:extLst>
          </p:cNvPr>
          <p:cNvSpPr>
            <a:spLocks noGrp="1"/>
          </p:cNvSpPr>
          <p:nvPr>
            <p:ph type="pic" sz="quarter" idx="14" hasCustomPrompt="1"/>
          </p:nvPr>
        </p:nvSpPr>
        <p:spPr>
          <a:xfrm>
            <a:off x="8936021" y="3952290"/>
            <a:ext cx="1984393"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4152256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 05">
    <p:spTree>
      <p:nvGrpSpPr>
        <p:cNvPr id="1" name=""/>
        <p:cNvGrpSpPr/>
        <p:nvPr/>
      </p:nvGrpSpPr>
      <p:grpSpPr>
        <a:xfrm>
          <a:off x="0" y="0"/>
          <a:ext cx="0" cy="0"/>
          <a:chOff x="0" y="0"/>
          <a:chExt cx="0" cy="0"/>
        </a:xfrm>
      </p:grpSpPr>
      <p:sp>
        <p:nvSpPr>
          <p:cNvPr id="7" name="Picture Placeholder 5">
            <a:extLst>
              <a:ext uri="{FF2B5EF4-FFF2-40B4-BE49-F238E27FC236}">
                <a16:creationId xmlns:a16="http://schemas.microsoft.com/office/drawing/2014/main" id="{5EBF4719-0875-AAFF-08F1-B2978C5BECCA}"/>
              </a:ext>
            </a:extLst>
          </p:cNvPr>
          <p:cNvSpPr>
            <a:spLocks noGrp="1"/>
          </p:cNvSpPr>
          <p:nvPr>
            <p:ph type="pic" sz="quarter" idx="14" hasCustomPrompt="1"/>
          </p:nvPr>
        </p:nvSpPr>
        <p:spPr>
          <a:xfrm>
            <a:off x="7584939" y="1381540"/>
            <a:ext cx="3335475" cy="420352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74427427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 06">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4D41205D-03F6-E6B1-C958-3E1DC4D3522C}"/>
              </a:ext>
            </a:extLst>
          </p:cNvPr>
          <p:cNvSpPr>
            <a:spLocks noGrp="1"/>
          </p:cNvSpPr>
          <p:nvPr>
            <p:ph type="pic" sz="quarter" idx="14" hasCustomPrompt="1"/>
          </p:nvPr>
        </p:nvSpPr>
        <p:spPr>
          <a:xfrm>
            <a:off x="4232877" y="2298974"/>
            <a:ext cx="4011715" cy="2260053"/>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6" name="Picture Placeholder 5">
            <a:extLst>
              <a:ext uri="{FF2B5EF4-FFF2-40B4-BE49-F238E27FC236}">
                <a16:creationId xmlns:a16="http://schemas.microsoft.com/office/drawing/2014/main" id="{1C1A232B-45E4-CBA8-81E0-48CD1D8E1CE1}"/>
              </a:ext>
            </a:extLst>
          </p:cNvPr>
          <p:cNvSpPr>
            <a:spLocks noGrp="1"/>
          </p:cNvSpPr>
          <p:nvPr>
            <p:ph type="pic" sz="quarter" idx="15" hasCustomPrompt="1"/>
          </p:nvPr>
        </p:nvSpPr>
        <p:spPr>
          <a:xfrm>
            <a:off x="8550293" y="2298974"/>
            <a:ext cx="2370121" cy="2260053"/>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33781963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yout 07">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997C74DC-D6D3-2E5B-1966-A8362A1A97EC}"/>
              </a:ext>
            </a:extLst>
          </p:cNvPr>
          <p:cNvSpPr>
            <a:spLocks noGrp="1"/>
          </p:cNvSpPr>
          <p:nvPr>
            <p:ph type="pic" sz="quarter" idx="14" hasCustomPrompt="1"/>
          </p:nvPr>
        </p:nvSpPr>
        <p:spPr>
          <a:xfrm>
            <a:off x="3682057" y="1643745"/>
            <a:ext cx="3043729" cy="435428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9571087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yout 08">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940D3DC-DFF4-FF18-8A0E-D126DF1CA923}"/>
              </a:ext>
            </a:extLst>
          </p:cNvPr>
          <p:cNvSpPr>
            <a:spLocks noGrp="1"/>
          </p:cNvSpPr>
          <p:nvPr>
            <p:ph type="pic" sz="quarter" idx="14" hasCustomPrompt="1"/>
          </p:nvPr>
        </p:nvSpPr>
        <p:spPr>
          <a:xfrm>
            <a:off x="1230379" y="1698171"/>
            <a:ext cx="4045215" cy="311993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A1060060-C757-7AFF-AF8F-9088DE3994F6}"/>
              </a:ext>
            </a:extLst>
          </p:cNvPr>
          <p:cNvSpPr>
            <a:spLocks noGrp="1"/>
          </p:cNvSpPr>
          <p:nvPr>
            <p:ph type="pic" sz="quarter" idx="15" hasCustomPrompt="1"/>
          </p:nvPr>
        </p:nvSpPr>
        <p:spPr>
          <a:xfrm>
            <a:off x="5826576" y="1698171"/>
            <a:ext cx="1747116" cy="1494923"/>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411882324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1401642"/>
      </p:ext>
    </p:extLst>
  </p:cSld>
  <p:clrMap bg1="lt1" tx1="dk1" bg2="lt2" tx2="dk2" accent1="accent1" accent2="accent2" accent3="accent3" accent4="accent4" accent5="accent5" accent6="accent6" hlink="hlink" folHlink="folHlink"/>
  <p:sldLayoutIdLst>
    <p:sldLayoutId id="2147483656"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70" r:id="rId21"/>
    <p:sldLayoutId id="2147483674" r:id="rId22"/>
    <p:sldLayoutId id="2147483675" r:id="rId23"/>
    <p:sldLayoutId id="2147483676" r:id="rId24"/>
    <p:sldLayoutId id="2147483677" r:id="rId25"/>
    <p:sldLayoutId id="2147483678" r:id="rId26"/>
    <p:sldLayoutId id="2147483671" r:id="rId27"/>
    <p:sldLayoutId id="2147483672" r:id="rId28"/>
    <p:sldLayoutId id="2147483673" r:id="rId29"/>
  </p:sldLayoutIdLst>
  <p:txStyles>
    <p:titleStyle>
      <a:lvl1pPr algn="l" defTabSz="91435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3" indent="-228589" algn="l" defTabSz="91435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7"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5"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3"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7" algn="l" defTabSz="914355"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597" userDrawn="1">
          <p15:clr>
            <a:srgbClr val="F26B43"/>
          </p15:clr>
        </p15:guide>
        <p15:guide id="3" pos="3840" userDrawn="1">
          <p15:clr>
            <a:srgbClr val="F26B43"/>
          </p15:clr>
        </p15:guide>
        <p15:guide id="4" pos="7061" userDrawn="1">
          <p15:clr>
            <a:srgbClr val="F26B43"/>
          </p15:clr>
        </p15:guide>
        <p15:guide id="7" orient="horz" pos="368" userDrawn="1">
          <p15:clr>
            <a:srgbClr val="F26B43"/>
          </p15:clr>
        </p15:guide>
        <p15:guide id="8" orient="horz" pos="3952" userDrawn="1">
          <p15:clr>
            <a:srgbClr val="F26B43"/>
          </p15:clr>
        </p15:guide>
        <p15:guide id="9" pos="778" userDrawn="1">
          <p15:clr>
            <a:srgbClr val="F26B43"/>
          </p15:clr>
        </p15:guide>
        <p15:guide id="11" pos="68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26.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816C61-B954-0D30-4A32-A56C65B89F01}"/>
              </a:ext>
            </a:extLst>
          </p:cNvPr>
          <p:cNvSpPr txBox="1"/>
          <p:nvPr/>
        </p:nvSpPr>
        <p:spPr>
          <a:xfrm>
            <a:off x="1703512" y="2708920"/>
            <a:ext cx="9626353" cy="830997"/>
          </a:xfrm>
          <a:prstGeom prst="rect">
            <a:avLst/>
          </a:prstGeom>
          <a:noFill/>
        </p:spPr>
        <p:txBody>
          <a:bodyPr wrap="none" rtlCol="0">
            <a:spAutoFit/>
          </a:bodyPr>
          <a:lstStyle/>
          <a:p>
            <a:r>
              <a:rPr lang="sv-SE" altLang="zh-CN" sz="4800" dirty="0" err="1">
                <a:latin typeface="HarmonyOS Sans SC Black" panose="00000A00000000000000" pitchFamily="2" charset="-122"/>
              </a:rPr>
              <a:t>Morningside</a:t>
            </a:r>
            <a:r>
              <a:rPr lang="sv-SE" altLang="zh-CN" sz="4800" dirty="0">
                <a:latin typeface="HarmonyOS Sans SC Black" panose="00000A00000000000000" pitchFamily="2" charset="-122"/>
              </a:rPr>
              <a:t> Music Bridge 2026</a:t>
            </a:r>
            <a:endParaRPr lang="en-ID" sz="4800" dirty="0">
              <a:latin typeface="HarmonyOS Sans SC Black" panose="00000A00000000000000" pitchFamily="2" charset="-122"/>
            </a:endParaRPr>
          </a:p>
        </p:txBody>
      </p:sp>
      <p:grpSp>
        <p:nvGrpSpPr>
          <p:cNvPr id="4" name="Group 3">
            <a:extLst>
              <a:ext uri="{FF2B5EF4-FFF2-40B4-BE49-F238E27FC236}">
                <a16:creationId xmlns:a16="http://schemas.microsoft.com/office/drawing/2014/main" id="{5027BD2E-127A-25C4-5648-A9738F2A766C}"/>
              </a:ext>
            </a:extLst>
          </p:cNvPr>
          <p:cNvGrpSpPr/>
          <p:nvPr/>
        </p:nvGrpSpPr>
        <p:grpSpPr>
          <a:xfrm rot="16200000">
            <a:off x="1123718" y="2751472"/>
            <a:ext cx="430121" cy="430122"/>
            <a:chOff x="10332237" y="1547924"/>
            <a:chExt cx="430121" cy="430122"/>
          </a:xfrm>
          <a:solidFill>
            <a:schemeClr val="accent1"/>
          </a:solidFill>
        </p:grpSpPr>
        <p:sp>
          <p:nvSpPr>
            <p:cNvPr id="5" name="Freeform: Shape 4">
              <a:extLst>
                <a:ext uri="{FF2B5EF4-FFF2-40B4-BE49-F238E27FC236}">
                  <a16:creationId xmlns:a16="http://schemas.microsoft.com/office/drawing/2014/main" id="{A7DE6DDA-3F6C-CC1A-6E3A-E1AB34B2361E}"/>
                </a:ext>
              </a:extLst>
            </p:cNvPr>
            <p:cNvSpPr/>
            <p:nvPr/>
          </p:nvSpPr>
          <p:spPr>
            <a:xfrm>
              <a:off x="10332237" y="1563075"/>
              <a:ext cx="57174" cy="283069"/>
            </a:xfrm>
            <a:custGeom>
              <a:avLst/>
              <a:gdLst>
                <a:gd name="connsiteX0" fmla="*/ 0 w 57174"/>
                <a:gd name="connsiteY0" fmla="*/ 0 h 283069"/>
                <a:gd name="connsiteX1" fmla="*/ 57174 w 57174"/>
                <a:gd name="connsiteY1" fmla="*/ 0 h 283069"/>
                <a:gd name="connsiteX2" fmla="*/ 57174 w 57174"/>
                <a:gd name="connsiteY2" fmla="*/ 283070 h 283069"/>
                <a:gd name="connsiteX3" fmla="*/ 0 w 57174"/>
                <a:gd name="connsiteY3" fmla="*/ 283070 h 283069"/>
              </a:gdLst>
              <a:ahLst/>
              <a:cxnLst>
                <a:cxn ang="0">
                  <a:pos x="connsiteX0" y="connsiteY0"/>
                </a:cxn>
                <a:cxn ang="0">
                  <a:pos x="connsiteX1" y="connsiteY1"/>
                </a:cxn>
                <a:cxn ang="0">
                  <a:pos x="connsiteX2" y="connsiteY2"/>
                </a:cxn>
                <a:cxn ang="0">
                  <a:pos x="connsiteX3" y="connsiteY3"/>
                </a:cxn>
              </a:cxnLst>
              <a:rect l="l" t="t" r="r" b="b"/>
              <a:pathLst>
                <a:path w="57174" h="283069">
                  <a:moveTo>
                    <a:pt x="0" y="0"/>
                  </a:moveTo>
                  <a:lnTo>
                    <a:pt x="57174" y="0"/>
                  </a:lnTo>
                  <a:lnTo>
                    <a:pt x="57174" y="283070"/>
                  </a:lnTo>
                  <a:lnTo>
                    <a:pt x="0" y="283070"/>
                  </a:lnTo>
                  <a:close/>
                </a:path>
              </a:pathLst>
            </a:custGeom>
            <a:grpFill/>
            <a:ln w="5715" cap="flat">
              <a:noFill/>
              <a:prstDash val="solid"/>
              <a:miter/>
            </a:ln>
          </p:spPr>
          <p:txBody>
            <a:bodyPr rtlCol="0" anchor="ctr"/>
            <a:lstStyle/>
            <a:p>
              <a:endParaRPr lang="en-ID" sz="3600" dirty="0">
                <a:latin typeface="HarmonyOS Sans SC Medium" panose="00000600000000000000" pitchFamily="2" charset="-122"/>
              </a:endParaRPr>
            </a:p>
          </p:txBody>
        </p:sp>
        <p:sp>
          <p:nvSpPr>
            <p:cNvPr id="6" name="Freeform: Shape 5">
              <a:extLst>
                <a:ext uri="{FF2B5EF4-FFF2-40B4-BE49-F238E27FC236}">
                  <a16:creationId xmlns:a16="http://schemas.microsoft.com/office/drawing/2014/main" id="{697848C5-BD33-3B78-3476-2A37472EF1E6}"/>
                </a:ext>
              </a:extLst>
            </p:cNvPr>
            <p:cNvSpPr/>
            <p:nvPr/>
          </p:nvSpPr>
          <p:spPr>
            <a:xfrm>
              <a:off x="10340641" y="1547924"/>
              <a:ext cx="421717" cy="430122"/>
            </a:xfrm>
            <a:custGeom>
              <a:avLst/>
              <a:gdLst>
                <a:gd name="connsiteX0" fmla="*/ 421717 w 421717"/>
                <a:gd name="connsiteY0" fmla="*/ 40422 h 430122"/>
                <a:gd name="connsiteX1" fmla="*/ 381295 w 421717"/>
                <a:gd name="connsiteY1" fmla="*/ 0 h 430122"/>
                <a:gd name="connsiteX2" fmla="*/ 0 w 421717"/>
                <a:gd name="connsiteY2" fmla="*/ 381295 h 430122"/>
                <a:gd name="connsiteX3" fmla="*/ 0 w 421717"/>
                <a:gd name="connsiteY3" fmla="*/ 430122 h 430122"/>
                <a:gd name="connsiteX4" fmla="*/ 406509 w 421717"/>
                <a:gd name="connsiteY4" fmla="*/ 430122 h 430122"/>
                <a:gd name="connsiteX5" fmla="*/ 406509 w 421717"/>
                <a:gd name="connsiteY5" fmla="*/ 372948 h 430122"/>
                <a:gd name="connsiteX6" fmla="*/ 82502 w 421717"/>
                <a:gd name="connsiteY6" fmla="*/ 379580 h 430122"/>
                <a:gd name="connsiteX7" fmla="*/ 421717 w 421717"/>
                <a:gd name="connsiteY7" fmla="*/ 40422 h 43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717" h="430122">
                  <a:moveTo>
                    <a:pt x="421717" y="40422"/>
                  </a:moveTo>
                  <a:lnTo>
                    <a:pt x="381295" y="0"/>
                  </a:lnTo>
                  <a:lnTo>
                    <a:pt x="0" y="381295"/>
                  </a:lnTo>
                  <a:lnTo>
                    <a:pt x="0" y="430122"/>
                  </a:lnTo>
                  <a:lnTo>
                    <a:pt x="406509" y="430122"/>
                  </a:lnTo>
                  <a:lnTo>
                    <a:pt x="406509" y="372948"/>
                  </a:lnTo>
                  <a:lnTo>
                    <a:pt x="82502" y="379580"/>
                  </a:lnTo>
                  <a:lnTo>
                    <a:pt x="421717" y="40422"/>
                  </a:lnTo>
                  <a:close/>
                </a:path>
              </a:pathLst>
            </a:custGeom>
            <a:grpFill/>
            <a:ln w="5715" cap="flat">
              <a:noFill/>
              <a:prstDash val="solid"/>
              <a:miter/>
            </a:ln>
          </p:spPr>
          <p:txBody>
            <a:bodyPr rtlCol="0" anchor="ctr"/>
            <a:lstStyle/>
            <a:p>
              <a:endParaRPr lang="en-ID" sz="3600" dirty="0">
                <a:latin typeface="HarmonyOS Sans SC Medium" panose="00000600000000000000" pitchFamily="2" charset="-122"/>
              </a:endParaRPr>
            </a:p>
          </p:txBody>
        </p:sp>
      </p:grpSp>
    </p:spTree>
    <p:extLst>
      <p:ext uri="{BB962C8B-B14F-4D97-AF65-F5344CB8AC3E}">
        <p14:creationId xmlns:p14="http://schemas.microsoft.com/office/powerpoint/2010/main" val="12342575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E2081F-F7AA-8C14-1700-61927666775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F8BCAE3-4C1B-E984-2FFC-AEB9DA5EB747}"/>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项目总体介绍</a:t>
            </a:r>
            <a:endParaRPr lang="en-US" sz="3200" dirty="0">
              <a:latin typeface="PINGFANG SC SEMIBOLD" panose="020B0400000000000000" pitchFamily="34" charset="-122"/>
              <a:ea typeface="PINGFANG SC SEMIBOLD" panose="020B0400000000000000" pitchFamily="34" charset="-122"/>
            </a:endParaRPr>
          </a:p>
        </p:txBody>
      </p:sp>
      <p:sp>
        <p:nvSpPr>
          <p:cNvPr id="5" name="TextBox 7">
            <a:extLst>
              <a:ext uri="{FF2B5EF4-FFF2-40B4-BE49-F238E27FC236}">
                <a16:creationId xmlns:a16="http://schemas.microsoft.com/office/drawing/2014/main" id="{0902799D-BF56-535D-7740-B14DD34782D0}"/>
              </a:ext>
            </a:extLst>
          </p:cNvPr>
          <p:cNvSpPr txBox="1"/>
          <p:nvPr/>
        </p:nvSpPr>
        <p:spPr>
          <a:xfrm>
            <a:off x="947738" y="1551353"/>
            <a:ext cx="10261600" cy="1899623"/>
          </a:xfrm>
          <a:prstGeom prst="rect">
            <a:avLst/>
          </a:prstGeom>
          <a:noFill/>
        </p:spPr>
        <p:txBody>
          <a:bodyPr wrap="square" rtlCol="0">
            <a:spAutoFit/>
          </a:bodyPr>
          <a:lstStyle/>
          <a:p>
            <a:pPr algn="l">
              <a:lnSpc>
                <a:spcPct val="150000"/>
              </a:lnSpc>
            </a:pPr>
            <a:r>
              <a:rPr lang="zh-CN" altLang="en-US" sz="1600" b="0" i="0" u="none" strike="noStrike" dirty="0">
                <a:solidFill>
                  <a:srgbClr val="000000"/>
                </a:solidFill>
                <a:effectLst/>
                <a:latin typeface="-webkit-standard"/>
              </a:rPr>
              <a:t>晨曦音乐桥 </a:t>
            </a:r>
            <a:r>
              <a:rPr lang="en-US" altLang="zh-CN" sz="1600" b="0" i="0" u="none" strike="noStrike" dirty="0">
                <a:solidFill>
                  <a:srgbClr val="000000"/>
                </a:solidFill>
                <a:effectLst/>
                <a:latin typeface="-webkit-standard"/>
              </a:rPr>
              <a:t>2026 </a:t>
            </a:r>
            <a:r>
              <a:rPr lang="zh-CN" altLang="en-US" sz="1600" b="0" i="0" u="none" strike="noStrike" dirty="0">
                <a:solidFill>
                  <a:srgbClr val="000000"/>
                </a:solidFill>
                <a:effectLst/>
                <a:latin typeface="-webkit-standard"/>
              </a:rPr>
              <a:t>年度演奏项目是一个面向全球优秀青少年音乐家的全额奖学金夏季音乐节，项目以高强度个人训练与合奏实践为核心，致力于为有志走向专业音乐道路的学生提供系统、密集且国际化的古典音乐训练环境。</a:t>
            </a:r>
            <a:endParaRPr lang="en-US" altLang="zh-CN" sz="1600" b="0" i="0" u="none" strike="noStrike" dirty="0">
              <a:solidFill>
                <a:srgbClr val="000000"/>
              </a:solidFill>
              <a:effectLst/>
              <a:latin typeface="-webkit-standard"/>
            </a:endParaRPr>
          </a:p>
          <a:p>
            <a:pPr algn="l">
              <a:lnSpc>
                <a:spcPct val="150000"/>
              </a:lnSpc>
            </a:pPr>
            <a:endParaRPr lang="zh-CN" altLang="en-US" sz="1600" b="0" i="0" u="none" strike="noStrike" dirty="0">
              <a:solidFill>
                <a:srgbClr val="000000"/>
              </a:solidFill>
              <a:effectLst/>
              <a:latin typeface="-webkit-standard"/>
            </a:endParaRPr>
          </a:p>
          <a:p>
            <a:pPr algn="l">
              <a:lnSpc>
                <a:spcPct val="150000"/>
              </a:lnSpc>
            </a:pPr>
            <a:r>
              <a:rPr lang="zh-CN" altLang="en-US" sz="1600" b="0" i="0" u="none" strike="noStrike" dirty="0">
                <a:solidFill>
                  <a:srgbClr val="000000"/>
                </a:solidFill>
                <a:effectLst/>
                <a:latin typeface="-webkit-standard"/>
              </a:rPr>
              <a:t>项目每年在美国新英格兰音乐学院校区举办，课程涵盖个人课、室内乐、弦乐团排练与多场公开音乐会。所有录取学生均获得</a:t>
            </a:r>
            <a:r>
              <a:rPr lang="zh-CN" altLang="en-US" sz="1600" b="0" i="0" u="none" strike="noStrike" dirty="0">
                <a:solidFill>
                  <a:srgbClr val="C00000"/>
                </a:solidFill>
                <a:effectLst/>
                <a:latin typeface="-webkit-standard"/>
              </a:rPr>
              <a:t>全额奖学金</a:t>
            </a:r>
            <a:r>
              <a:rPr lang="zh-CN" altLang="en-US" sz="1600" b="0" i="0" u="none" strike="noStrike" dirty="0">
                <a:solidFill>
                  <a:srgbClr val="000000"/>
                </a:solidFill>
                <a:effectLst/>
                <a:latin typeface="-webkit-standard"/>
              </a:rPr>
              <a:t>支持，录取标准完全以演奏水平为依据，不考虑国籍或经济背景。</a:t>
            </a:r>
            <a:endParaRPr lang="en-US" altLang="zh-CN" sz="1600" b="1" i="0" u="none" strike="noStrike" dirty="0">
              <a:solidFill>
                <a:srgbClr val="C00000"/>
              </a:solidFill>
              <a:effectLst/>
            </a:endParaRPr>
          </a:p>
        </p:txBody>
      </p:sp>
      <p:pic>
        <p:nvPicPr>
          <p:cNvPr id="3" name="图片 2">
            <a:extLst>
              <a:ext uri="{FF2B5EF4-FFF2-40B4-BE49-F238E27FC236}">
                <a16:creationId xmlns:a16="http://schemas.microsoft.com/office/drawing/2014/main" id="{379B6047-2A33-69E4-CB1E-0AB517B87B25}"/>
              </a:ext>
            </a:extLst>
          </p:cNvPr>
          <p:cNvPicPr>
            <a:picLocks noChangeAspect="1"/>
          </p:cNvPicPr>
          <p:nvPr/>
        </p:nvPicPr>
        <p:blipFill>
          <a:blip r:embed="rId2"/>
          <a:stretch>
            <a:fillRect/>
          </a:stretch>
        </p:blipFill>
        <p:spPr>
          <a:xfrm>
            <a:off x="947738" y="3645024"/>
            <a:ext cx="4979359" cy="2520000"/>
          </a:xfrm>
          <a:prstGeom prst="rect">
            <a:avLst/>
          </a:prstGeom>
        </p:spPr>
      </p:pic>
      <p:pic>
        <p:nvPicPr>
          <p:cNvPr id="4" name="图片 3">
            <a:extLst>
              <a:ext uri="{FF2B5EF4-FFF2-40B4-BE49-F238E27FC236}">
                <a16:creationId xmlns:a16="http://schemas.microsoft.com/office/drawing/2014/main" id="{86A4B633-0464-B0A8-96AC-809436442DBF}"/>
              </a:ext>
            </a:extLst>
          </p:cNvPr>
          <p:cNvPicPr>
            <a:picLocks noChangeAspect="1"/>
          </p:cNvPicPr>
          <p:nvPr/>
        </p:nvPicPr>
        <p:blipFill>
          <a:blip r:embed="rId3"/>
          <a:stretch>
            <a:fillRect/>
          </a:stretch>
        </p:blipFill>
        <p:spPr>
          <a:xfrm>
            <a:off x="6264905" y="3636691"/>
            <a:ext cx="5040000" cy="2520000"/>
          </a:xfrm>
          <a:prstGeom prst="rect">
            <a:avLst/>
          </a:prstGeom>
        </p:spPr>
      </p:pic>
    </p:spTree>
    <p:extLst>
      <p:ext uri="{BB962C8B-B14F-4D97-AF65-F5344CB8AC3E}">
        <p14:creationId xmlns:p14="http://schemas.microsoft.com/office/powerpoint/2010/main" val="833959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C058D99D-97C5-B1A7-5D1D-0180C1110A0C}"/>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校园与环境介绍</a:t>
            </a:r>
            <a:endParaRPr lang="en-US" sz="3200" dirty="0">
              <a:latin typeface="PINGFANG SC SEMIBOLD" panose="020B0400000000000000" pitchFamily="34" charset="-122"/>
              <a:ea typeface="PINGFANG SC SEMIBOLD" panose="020B0400000000000000" pitchFamily="34" charset="-122"/>
            </a:endParaRPr>
          </a:p>
        </p:txBody>
      </p:sp>
      <p:sp>
        <p:nvSpPr>
          <p:cNvPr id="6" name="文本框 5">
            <a:extLst>
              <a:ext uri="{FF2B5EF4-FFF2-40B4-BE49-F238E27FC236}">
                <a16:creationId xmlns:a16="http://schemas.microsoft.com/office/drawing/2014/main" id="{6CB81343-C03F-170A-3810-0AED7F959288}"/>
              </a:ext>
            </a:extLst>
          </p:cNvPr>
          <p:cNvSpPr txBox="1"/>
          <p:nvPr/>
        </p:nvSpPr>
        <p:spPr>
          <a:xfrm>
            <a:off x="947738" y="2060848"/>
            <a:ext cx="5831434" cy="3007618"/>
          </a:xfrm>
          <a:prstGeom prst="rect">
            <a:avLst/>
          </a:prstGeom>
          <a:noFill/>
        </p:spPr>
        <p:txBody>
          <a:bodyPr wrap="square">
            <a:spAutoFit/>
          </a:bodyPr>
          <a:lstStyle/>
          <a:p>
            <a:pPr algn="l">
              <a:lnSpc>
                <a:spcPct val="150000"/>
              </a:lnSpc>
            </a:pPr>
            <a:r>
              <a:rPr lang="zh-CN" altLang="en-US" sz="1600" b="0" i="0" u="none" strike="noStrike" dirty="0">
                <a:solidFill>
                  <a:srgbClr val="000000"/>
                </a:solidFill>
                <a:effectLst/>
              </a:rPr>
              <a:t>项目举办地为美国波士顿的新英格兰音乐学院校区。该校区拥有完整的音乐学院级别教学与演出设施，包括专业排练室、室内乐教室以及大型音乐厅。</a:t>
            </a:r>
            <a:endParaRPr lang="en-US" altLang="zh-CN" sz="1600" b="0" i="0" u="none" strike="noStrike" dirty="0">
              <a:solidFill>
                <a:srgbClr val="000000"/>
              </a:solidFill>
              <a:effectLst/>
            </a:endParaRPr>
          </a:p>
          <a:p>
            <a:pPr algn="l">
              <a:lnSpc>
                <a:spcPct val="150000"/>
              </a:lnSpc>
            </a:pPr>
            <a:endParaRPr lang="zh-CN" altLang="en-US" sz="1600" b="0" i="0" u="none" strike="noStrike" dirty="0">
              <a:solidFill>
                <a:srgbClr val="000000"/>
              </a:solidFill>
              <a:effectLst/>
            </a:endParaRPr>
          </a:p>
          <a:p>
            <a:pPr algn="l">
              <a:lnSpc>
                <a:spcPct val="150000"/>
              </a:lnSpc>
            </a:pPr>
            <a:r>
              <a:rPr lang="zh-CN" altLang="en-US" sz="1600" b="0" i="0" u="none" strike="noStrike" dirty="0">
                <a:solidFill>
                  <a:srgbClr val="000000"/>
                </a:solidFill>
                <a:effectLst/>
              </a:rPr>
              <a:t>学生在项目期间以音乐学院学生的标准使用教学与演出空间，所有课程、排练与音乐会均在校内完成。项目采用集中住宿与统一管理模式，营造高度专注的学习环境，确保学生能够在四周内全身心投入音乐训练与艺术交流。</a:t>
            </a:r>
          </a:p>
        </p:txBody>
      </p:sp>
      <p:pic>
        <p:nvPicPr>
          <p:cNvPr id="3074" name="Picture 2" descr="Brown Hall Philarmonia rehearsal">
            <a:extLst>
              <a:ext uri="{FF2B5EF4-FFF2-40B4-BE49-F238E27FC236}">
                <a16:creationId xmlns:a16="http://schemas.microsoft.com/office/drawing/2014/main" id="{15A7CEF6-155A-E279-0A6A-B6E91F0FD3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6747" y="1515014"/>
            <a:ext cx="3323666" cy="23400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Eben Jordan Ensemble Room dance and small ensemble rehearsal">
            <a:extLst>
              <a:ext uri="{FF2B5EF4-FFF2-40B4-BE49-F238E27FC236}">
                <a16:creationId xmlns:a16="http://schemas.microsoft.com/office/drawing/2014/main" id="{CC45CCA3-7FDB-0151-5BAF-C4123327CF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96747" y="4118829"/>
            <a:ext cx="3323666" cy="23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87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64BF8905-C59C-B432-5A87-ACAB6FA0B662}"/>
              </a:ext>
            </a:extLst>
          </p:cNvPr>
          <p:cNvSpPr txBox="1"/>
          <p:nvPr/>
        </p:nvSpPr>
        <p:spPr>
          <a:xfrm>
            <a:off x="947739" y="399171"/>
            <a:ext cx="3248342" cy="837089"/>
          </a:xfrm>
          <a:prstGeom prst="rect">
            <a:avLst/>
          </a:prstGeom>
          <a:noFill/>
        </p:spPr>
        <p:txBody>
          <a:bodyPr wrap="square" rtlCol="0">
            <a:spAutoFit/>
          </a:bodyPr>
          <a:lstStyle/>
          <a:p>
            <a:pPr>
              <a:lnSpc>
                <a:spcPts val="6500"/>
              </a:lnSpc>
            </a:pPr>
            <a:r>
              <a:rPr lang="zh-CN" altLang="en-US" sz="3200" dirty="0">
                <a:latin typeface="PINGFANG SC SEMIBOLD" panose="020B0400000000000000" pitchFamily="34" charset="-122"/>
                <a:ea typeface="PINGFANG SC SEMIBOLD" panose="020B0400000000000000" pitchFamily="34" charset="-122"/>
              </a:rPr>
              <a:t>课程结构</a:t>
            </a:r>
            <a:endParaRPr lang="en-US" sz="3200" dirty="0">
              <a:latin typeface="PINGFANG SC SEMIBOLD" panose="020B0400000000000000" pitchFamily="34" charset="-122"/>
              <a:ea typeface="PINGFANG SC SEMIBOLD" panose="020B0400000000000000" pitchFamily="34" charset="-122"/>
            </a:endParaRPr>
          </a:p>
        </p:txBody>
      </p:sp>
      <p:sp>
        <p:nvSpPr>
          <p:cNvPr id="2" name="AutoShape 2" descr="Juilliard-summer-program">
            <a:extLst>
              <a:ext uri="{FF2B5EF4-FFF2-40B4-BE49-F238E27FC236}">
                <a16:creationId xmlns:a16="http://schemas.microsoft.com/office/drawing/2014/main" id="{EEB28753-86E4-DCEF-C414-BB2029FA7E4D}"/>
              </a:ext>
            </a:extLst>
          </p:cNvPr>
          <p:cNvSpPr>
            <a:spLocks noChangeAspect="1" noChangeArrowheads="1"/>
          </p:cNvSpPr>
          <p:nvPr/>
        </p:nvSpPr>
        <p:spPr bwMode="auto">
          <a:xfrm>
            <a:off x="3524250" y="0"/>
            <a:ext cx="5143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Juilliard-summer-program">
            <a:extLst>
              <a:ext uri="{FF2B5EF4-FFF2-40B4-BE49-F238E27FC236}">
                <a16:creationId xmlns:a16="http://schemas.microsoft.com/office/drawing/2014/main" id="{AC68E90F-14A9-C011-4E33-22F048B36B6D}"/>
              </a:ext>
            </a:extLst>
          </p:cNvPr>
          <p:cNvSpPr>
            <a:spLocks noChangeAspect="1" noChangeArrowheads="1"/>
          </p:cNvSpPr>
          <p:nvPr/>
        </p:nvSpPr>
        <p:spPr bwMode="auto">
          <a:xfrm>
            <a:off x="3676650" y="152400"/>
            <a:ext cx="5143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文本框 7">
            <a:extLst>
              <a:ext uri="{FF2B5EF4-FFF2-40B4-BE49-F238E27FC236}">
                <a16:creationId xmlns:a16="http://schemas.microsoft.com/office/drawing/2014/main" id="{C920E782-F39E-522A-8F2E-F1D2CBD5ACF5}"/>
              </a:ext>
            </a:extLst>
          </p:cNvPr>
          <p:cNvSpPr txBox="1"/>
          <p:nvPr/>
        </p:nvSpPr>
        <p:spPr>
          <a:xfrm>
            <a:off x="947739" y="1483031"/>
            <a:ext cx="10687376" cy="4115614"/>
          </a:xfrm>
          <a:prstGeom prst="rect">
            <a:avLst/>
          </a:prstGeom>
          <a:noFill/>
        </p:spPr>
        <p:txBody>
          <a:bodyPr wrap="square">
            <a:spAutoFit/>
          </a:bodyPr>
          <a:lstStyle/>
          <a:p>
            <a:pPr algn="l">
              <a:lnSpc>
                <a:spcPct val="150000"/>
              </a:lnSpc>
            </a:pPr>
            <a:r>
              <a:rPr lang="zh-CN" altLang="en-US" sz="1600" b="0" i="0" u="none" strike="noStrike" dirty="0">
                <a:solidFill>
                  <a:srgbClr val="000000"/>
                </a:solidFill>
                <a:effectLst/>
              </a:rPr>
              <a:t>项目为期四周，采用全日制学习结构，核心课程包括以下几大模块：</a:t>
            </a:r>
            <a:endParaRPr lang="en-US" altLang="zh-CN" sz="1600" b="0" i="0" u="none" strike="noStrike" dirty="0">
              <a:solidFill>
                <a:srgbClr val="000000"/>
              </a:solidFill>
              <a:effectLst/>
            </a:endParaRPr>
          </a:p>
          <a:p>
            <a:pPr algn="l">
              <a:lnSpc>
                <a:spcPct val="150000"/>
              </a:lnSpc>
            </a:pPr>
            <a:endParaRPr lang="zh-CN" altLang="en-US" sz="1600" b="0" i="0" u="none" strike="noStrike" dirty="0">
              <a:solidFill>
                <a:srgbClr val="000000"/>
              </a:solidFill>
              <a:effectLst/>
            </a:endParaRPr>
          </a:p>
          <a:p>
            <a:pPr algn="l">
              <a:lnSpc>
                <a:spcPct val="150000"/>
              </a:lnSpc>
            </a:pPr>
            <a:r>
              <a:rPr lang="en-US" altLang="zh-CN" sz="1600" b="1" i="0" u="none" strike="noStrike" dirty="0">
                <a:solidFill>
                  <a:srgbClr val="C00000"/>
                </a:solidFill>
                <a:effectLst/>
              </a:rPr>
              <a:t>1. </a:t>
            </a:r>
            <a:r>
              <a:rPr lang="zh-CN" altLang="en-US" sz="1600" b="1" i="0" u="none" strike="noStrike" dirty="0">
                <a:solidFill>
                  <a:srgbClr val="C00000"/>
                </a:solidFill>
                <a:effectLst/>
              </a:rPr>
              <a:t>个人课 </a:t>
            </a:r>
            <a:r>
              <a:rPr lang="zh-CN" altLang="en-US" sz="1600" b="0" i="0" u="none" strike="noStrike" dirty="0">
                <a:solidFill>
                  <a:srgbClr val="000000"/>
                </a:solidFill>
                <a:effectLst/>
              </a:rPr>
              <a:t>每位学生在项目期间接受高频率的个人演奏指导，课程围绕技术稳定性、音乐结构理解、音色控制与舞台呈现展开，帮助学生在短时间内完成明显的演奏提升。</a:t>
            </a:r>
          </a:p>
          <a:p>
            <a:pPr algn="l">
              <a:lnSpc>
                <a:spcPct val="150000"/>
              </a:lnSpc>
            </a:pPr>
            <a:r>
              <a:rPr lang="en-US" altLang="zh-CN" sz="1600" b="1" dirty="0">
                <a:solidFill>
                  <a:srgbClr val="C00000"/>
                </a:solidFill>
              </a:rPr>
              <a:t>2. </a:t>
            </a:r>
            <a:r>
              <a:rPr lang="zh-CN" altLang="en-US" sz="1600" b="1" dirty="0">
                <a:solidFill>
                  <a:srgbClr val="C00000"/>
                </a:solidFill>
              </a:rPr>
              <a:t>室内乐训练 </a:t>
            </a:r>
            <a:r>
              <a:rPr lang="zh-CN" altLang="en-US" sz="1600" b="0" i="0" u="none" strike="noStrike" dirty="0">
                <a:solidFill>
                  <a:srgbClr val="000000"/>
                </a:solidFill>
                <a:effectLst/>
              </a:rPr>
              <a:t>学生将被编入不同的室内乐组合，在导师指导下进行排练与演出。训练重点包括合作听觉、节奏统一、声部平衡以及音乐交流能力。</a:t>
            </a:r>
          </a:p>
          <a:p>
            <a:pPr algn="l">
              <a:lnSpc>
                <a:spcPct val="150000"/>
              </a:lnSpc>
            </a:pPr>
            <a:r>
              <a:rPr lang="en-US" altLang="zh-CN" sz="1600" b="1" dirty="0">
                <a:solidFill>
                  <a:srgbClr val="C00000"/>
                </a:solidFill>
              </a:rPr>
              <a:t>3. </a:t>
            </a:r>
            <a:r>
              <a:rPr lang="zh-CN" altLang="en-US" sz="1600" b="1" dirty="0">
                <a:solidFill>
                  <a:srgbClr val="C00000"/>
                </a:solidFill>
              </a:rPr>
              <a:t>弦乐团排练 </a:t>
            </a:r>
            <a:r>
              <a:rPr lang="zh-CN" altLang="en-US" sz="1600" b="0" i="0" u="none" strike="noStrike" dirty="0">
                <a:solidFill>
                  <a:srgbClr val="000000"/>
                </a:solidFill>
                <a:effectLst/>
              </a:rPr>
              <a:t>弦乐专业学生参与弦乐团训练，通过集体排练理解大型合奏中的角色定位、整体音响与风格控制。</a:t>
            </a:r>
          </a:p>
          <a:p>
            <a:pPr algn="l">
              <a:lnSpc>
                <a:spcPct val="150000"/>
              </a:lnSpc>
            </a:pPr>
            <a:r>
              <a:rPr lang="en-US" altLang="zh-CN" sz="1600" b="1" dirty="0">
                <a:solidFill>
                  <a:srgbClr val="C00000"/>
                </a:solidFill>
              </a:rPr>
              <a:t>4. </a:t>
            </a:r>
            <a:r>
              <a:rPr lang="zh-CN" altLang="en-US" sz="1600" b="1" dirty="0">
                <a:solidFill>
                  <a:srgbClr val="C00000"/>
                </a:solidFill>
              </a:rPr>
              <a:t>大师班与专题讲座 </a:t>
            </a:r>
            <a:r>
              <a:rPr lang="zh-CN" altLang="en-US" sz="1600" b="0" i="0" u="none" strike="noStrike" dirty="0">
                <a:solidFill>
                  <a:srgbClr val="000000"/>
                </a:solidFill>
                <a:effectLst/>
              </a:rPr>
              <a:t>项目期间安排多场大师班与专题讲座，内容涵盖舞台经验、练习方法、音乐职业发展路径等，帮助学生建立长期艺术发展视角。</a:t>
            </a:r>
          </a:p>
          <a:p>
            <a:pPr algn="l">
              <a:lnSpc>
                <a:spcPct val="150000"/>
              </a:lnSpc>
            </a:pPr>
            <a:r>
              <a:rPr lang="en-US" altLang="zh-CN" sz="1600" b="1" dirty="0">
                <a:solidFill>
                  <a:srgbClr val="C00000"/>
                </a:solidFill>
              </a:rPr>
              <a:t>5. </a:t>
            </a:r>
            <a:r>
              <a:rPr lang="zh-CN" altLang="en-US" sz="1600" b="1" dirty="0">
                <a:solidFill>
                  <a:srgbClr val="C00000"/>
                </a:solidFill>
              </a:rPr>
              <a:t>公开音乐会 </a:t>
            </a:r>
            <a:r>
              <a:rPr lang="zh-CN" altLang="en-US" sz="1600" b="0" i="0" u="none" strike="noStrike" dirty="0">
                <a:solidFill>
                  <a:srgbClr val="000000"/>
                </a:solidFill>
                <a:effectLst/>
              </a:rPr>
              <a:t>项目包含多场正式音乐会，学生将在真实舞台环境中呈现个人与合奏成果，音乐会既是训练成果的集中展示，也是重要的舞台实践。</a:t>
            </a:r>
          </a:p>
        </p:txBody>
      </p:sp>
    </p:spTree>
    <p:extLst>
      <p:ext uri="{BB962C8B-B14F-4D97-AF65-F5344CB8AC3E}">
        <p14:creationId xmlns:p14="http://schemas.microsoft.com/office/powerpoint/2010/main" val="1453482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64BF8905-C59C-B432-5A87-ACAB6FA0B662}"/>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zh-CN" altLang="en-US" sz="3200" dirty="0">
                <a:latin typeface="PINGFANG SC SEMIBOLD" panose="020B0400000000000000" pitchFamily="34" charset="-122"/>
                <a:ea typeface="PINGFANG SC SEMIBOLD" panose="020B0400000000000000" pitchFamily="34" charset="-122"/>
              </a:rPr>
              <a:t>项目亮点与日程安排</a:t>
            </a:r>
            <a:endParaRPr lang="en-US" sz="3200" dirty="0">
              <a:latin typeface="PINGFANG SC SEMIBOLD" panose="020B0400000000000000" pitchFamily="34" charset="-122"/>
              <a:ea typeface="PINGFANG SC SEMIBOLD" panose="020B0400000000000000" pitchFamily="34" charset="-122"/>
            </a:endParaRPr>
          </a:p>
        </p:txBody>
      </p:sp>
      <p:sp>
        <p:nvSpPr>
          <p:cNvPr id="5" name="文本框 4">
            <a:extLst>
              <a:ext uri="{FF2B5EF4-FFF2-40B4-BE49-F238E27FC236}">
                <a16:creationId xmlns:a16="http://schemas.microsoft.com/office/drawing/2014/main" id="{D7EB58D2-23AA-31FE-8ECE-D8525C56221A}"/>
              </a:ext>
            </a:extLst>
          </p:cNvPr>
          <p:cNvSpPr txBox="1"/>
          <p:nvPr/>
        </p:nvSpPr>
        <p:spPr>
          <a:xfrm>
            <a:off x="6672063" y="1628800"/>
            <a:ext cx="5148255" cy="4484946"/>
          </a:xfrm>
          <a:prstGeom prst="rect">
            <a:avLst/>
          </a:prstGeom>
          <a:noFill/>
        </p:spPr>
        <p:txBody>
          <a:bodyPr wrap="square">
            <a:spAutoFit/>
          </a:bodyPr>
          <a:lstStyle/>
          <a:p>
            <a:pPr algn="l">
              <a:lnSpc>
                <a:spcPct val="150000"/>
              </a:lnSpc>
            </a:pPr>
            <a:r>
              <a:rPr lang="zh-CN" altLang="en-US" sz="1600" b="1" i="0" u="none" strike="noStrike" dirty="0">
                <a:solidFill>
                  <a:srgbClr val="C00000"/>
                </a:solidFill>
                <a:effectLst/>
              </a:rPr>
              <a:t>项目时间：</a:t>
            </a:r>
            <a:r>
              <a:rPr lang="en-US" altLang="zh-CN" sz="1600" i="0" u="none" strike="noStrike" dirty="0">
                <a:solidFill>
                  <a:srgbClr val="000000"/>
                </a:solidFill>
                <a:effectLst/>
              </a:rPr>
              <a:t>2026 </a:t>
            </a:r>
            <a:r>
              <a:rPr lang="zh-CN" altLang="en-US" sz="1600" i="0" u="none" strike="noStrike" dirty="0">
                <a:solidFill>
                  <a:srgbClr val="000000"/>
                </a:solidFill>
                <a:effectLst/>
              </a:rPr>
              <a:t>年 </a:t>
            </a:r>
            <a:r>
              <a:rPr lang="en-US" altLang="zh-CN" sz="1600" i="0" u="none" strike="noStrike" dirty="0">
                <a:solidFill>
                  <a:srgbClr val="000000"/>
                </a:solidFill>
                <a:effectLst/>
              </a:rPr>
              <a:t>7 </a:t>
            </a:r>
            <a:r>
              <a:rPr lang="zh-CN" altLang="en-US" sz="1600" i="0" u="none" strike="noStrike" dirty="0">
                <a:solidFill>
                  <a:srgbClr val="000000"/>
                </a:solidFill>
                <a:effectLst/>
              </a:rPr>
              <a:t>月 </a:t>
            </a:r>
            <a:r>
              <a:rPr lang="en-US" altLang="zh-CN" sz="1600" i="0" u="none" strike="noStrike" dirty="0">
                <a:solidFill>
                  <a:srgbClr val="000000"/>
                </a:solidFill>
                <a:effectLst/>
              </a:rPr>
              <a:t>12 </a:t>
            </a:r>
            <a:r>
              <a:rPr lang="zh-CN" altLang="en-US" sz="1600" i="0" u="none" strike="noStrike" dirty="0">
                <a:solidFill>
                  <a:srgbClr val="000000"/>
                </a:solidFill>
                <a:effectLst/>
              </a:rPr>
              <a:t>日至 </a:t>
            </a:r>
            <a:r>
              <a:rPr lang="en-US" altLang="zh-CN" sz="1600" i="0" u="none" strike="noStrike" dirty="0">
                <a:solidFill>
                  <a:srgbClr val="000000"/>
                </a:solidFill>
                <a:effectLst/>
              </a:rPr>
              <a:t>2026 </a:t>
            </a:r>
            <a:r>
              <a:rPr lang="zh-CN" altLang="en-US" sz="1600" i="0" u="none" strike="noStrike" dirty="0">
                <a:solidFill>
                  <a:srgbClr val="000000"/>
                </a:solidFill>
                <a:effectLst/>
              </a:rPr>
              <a:t>年 </a:t>
            </a:r>
            <a:r>
              <a:rPr lang="en-US" altLang="zh-CN" sz="1600" i="0" u="none" strike="noStrike" dirty="0">
                <a:solidFill>
                  <a:srgbClr val="000000"/>
                </a:solidFill>
                <a:effectLst/>
              </a:rPr>
              <a:t>8 </a:t>
            </a:r>
            <a:r>
              <a:rPr lang="zh-CN" altLang="en-US" sz="1600" i="0" u="none" strike="noStrike" dirty="0">
                <a:solidFill>
                  <a:srgbClr val="000000"/>
                </a:solidFill>
                <a:effectLst/>
              </a:rPr>
              <a:t>月 </a:t>
            </a:r>
            <a:r>
              <a:rPr lang="en-US" altLang="zh-CN" sz="1600" i="0" u="none" strike="noStrike" dirty="0">
                <a:solidFill>
                  <a:srgbClr val="000000"/>
                </a:solidFill>
                <a:effectLst/>
              </a:rPr>
              <a:t>7 </a:t>
            </a:r>
            <a:r>
              <a:rPr lang="zh-CN" altLang="en-US" sz="1600" i="0" u="none" strike="noStrike" dirty="0">
                <a:solidFill>
                  <a:srgbClr val="000000"/>
                </a:solidFill>
                <a:effectLst/>
              </a:rPr>
              <a:t>日</a:t>
            </a:r>
            <a:endParaRPr lang="en-US" altLang="zh-CN" sz="1600" i="0" u="none" strike="noStrike" dirty="0">
              <a:solidFill>
                <a:srgbClr val="000000"/>
              </a:solidFill>
              <a:effectLst/>
            </a:endParaRPr>
          </a:p>
          <a:p>
            <a:pPr algn="l">
              <a:lnSpc>
                <a:spcPct val="150000"/>
              </a:lnSpc>
            </a:pPr>
            <a:endParaRPr lang="zh-CN" altLang="en-US" sz="1600" i="0" u="none" strike="noStrike" dirty="0">
              <a:solidFill>
                <a:srgbClr val="000000"/>
              </a:solidFill>
              <a:effectLst/>
            </a:endParaRPr>
          </a:p>
          <a:p>
            <a:pPr algn="l">
              <a:lnSpc>
                <a:spcPct val="150000"/>
              </a:lnSpc>
            </a:pPr>
            <a:r>
              <a:rPr lang="zh-CN" altLang="en-US" sz="1600" b="0" i="0" u="none" strike="noStrike" dirty="0">
                <a:solidFill>
                  <a:srgbClr val="000000"/>
                </a:solidFill>
                <a:effectLst/>
              </a:rPr>
              <a:t>整体日程为全日制安排，学习内容在个人课、排练与音乐会之间交替进行。</a:t>
            </a:r>
            <a:endParaRPr lang="en-US" altLang="zh-CN" sz="1600" b="0" i="0" u="none" strike="noStrike" dirty="0">
              <a:solidFill>
                <a:srgbClr val="000000"/>
              </a:solidFill>
              <a:effectLst/>
            </a:endParaRPr>
          </a:p>
          <a:p>
            <a:pPr algn="l">
              <a:lnSpc>
                <a:spcPct val="150000"/>
              </a:lnSpc>
            </a:pPr>
            <a:endParaRPr lang="en-US" altLang="zh-CN" sz="1600" b="0" i="0" u="none" strike="noStrike" dirty="0">
              <a:solidFill>
                <a:srgbClr val="000000"/>
              </a:solidFill>
              <a:effectLst/>
            </a:endParaRPr>
          </a:p>
          <a:p>
            <a:pPr marL="285750" indent="-285750" algn="l">
              <a:lnSpc>
                <a:spcPct val="150000"/>
              </a:lnSpc>
              <a:buFont typeface="Arial" panose="020B0604020202020204" pitchFamily="34" charset="0"/>
              <a:buChar char="•"/>
            </a:pPr>
            <a:r>
              <a:rPr lang="zh-CN" altLang="en-US" sz="1600" i="0" u="none" strike="noStrike" dirty="0">
                <a:solidFill>
                  <a:srgbClr val="000000"/>
                </a:solidFill>
                <a:effectLst/>
              </a:rPr>
              <a:t>工作日上午与下午：</a:t>
            </a:r>
            <a:r>
              <a:rPr lang="zh-CN" altLang="en-US" sz="1600" b="0" i="0" u="none" strike="noStrike" dirty="0">
                <a:solidFill>
                  <a:srgbClr val="000000"/>
                </a:solidFill>
                <a:effectLst/>
              </a:rPr>
              <a:t>个人课、室内乐排练或弦乐团排练</a:t>
            </a:r>
          </a:p>
          <a:p>
            <a:pPr marL="285750" indent="-285750" algn="l">
              <a:lnSpc>
                <a:spcPct val="150000"/>
              </a:lnSpc>
              <a:buFont typeface="Arial" panose="020B0604020202020204" pitchFamily="34" charset="0"/>
              <a:buChar char="•"/>
            </a:pPr>
            <a:r>
              <a:rPr lang="zh-CN" altLang="en-US" sz="1600" b="0" i="0" u="none" strike="noStrike" dirty="0">
                <a:solidFill>
                  <a:srgbClr val="000000"/>
                </a:solidFill>
                <a:effectLst/>
              </a:rPr>
              <a:t>下午至傍晚：大师班、讲座或集体排练</a:t>
            </a:r>
          </a:p>
          <a:p>
            <a:pPr marL="285750" indent="-285750" algn="l">
              <a:lnSpc>
                <a:spcPct val="150000"/>
              </a:lnSpc>
              <a:buFont typeface="Arial" panose="020B0604020202020204" pitchFamily="34" charset="0"/>
              <a:buChar char="•"/>
            </a:pPr>
            <a:r>
              <a:rPr lang="zh-CN" altLang="en-US" sz="1600" b="0" i="0" u="none" strike="noStrike" dirty="0">
                <a:solidFill>
                  <a:srgbClr val="000000"/>
                </a:solidFill>
                <a:effectLst/>
              </a:rPr>
              <a:t>晚间：音乐会或排练</a:t>
            </a:r>
          </a:p>
          <a:p>
            <a:pPr marL="285750" indent="-285750" algn="l">
              <a:lnSpc>
                <a:spcPct val="150000"/>
              </a:lnSpc>
              <a:buFont typeface="Arial" panose="020B0604020202020204" pitchFamily="34" charset="0"/>
              <a:buChar char="•"/>
            </a:pPr>
            <a:r>
              <a:rPr lang="zh-CN" altLang="en-US" sz="1600" b="0" i="0" u="none" strike="noStrike" dirty="0">
                <a:solidFill>
                  <a:srgbClr val="000000"/>
                </a:solidFill>
                <a:effectLst/>
              </a:rPr>
              <a:t>周期内多次安排正式公开音乐会</a:t>
            </a:r>
            <a:endParaRPr lang="en-US" altLang="zh-CN" sz="1600" b="0" i="0" u="none" strike="noStrike" dirty="0">
              <a:solidFill>
                <a:srgbClr val="000000"/>
              </a:solidFill>
              <a:effectLst/>
            </a:endParaRPr>
          </a:p>
          <a:p>
            <a:pPr marL="285750" indent="-285750" algn="l">
              <a:lnSpc>
                <a:spcPct val="150000"/>
              </a:lnSpc>
              <a:buFont typeface="Arial" panose="020B0604020202020204" pitchFamily="34" charset="0"/>
              <a:buChar char="•"/>
            </a:pPr>
            <a:endParaRPr lang="zh-CN" altLang="en-US" sz="1600" b="0" i="0" u="none" strike="noStrike" dirty="0">
              <a:solidFill>
                <a:srgbClr val="000000"/>
              </a:solidFill>
              <a:effectLst/>
            </a:endParaRPr>
          </a:p>
          <a:p>
            <a:pPr algn="l">
              <a:lnSpc>
                <a:spcPct val="150000"/>
              </a:lnSpc>
            </a:pPr>
            <a:r>
              <a:rPr lang="zh-CN" altLang="en-US" sz="1600" b="0" i="0" u="none" strike="noStrike" dirty="0">
                <a:solidFill>
                  <a:srgbClr val="000000"/>
                </a:solidFill>
                <a:effectLst/>
              </a:rPr>
              <a:t>具体每日时间表将在开营前由项目组统一公布。</a:t>
            </a:r>
          </a:p>
        </p:txBody>
      </p:sp>
      <p:sp>
        <p:nvSpPr>
          <p:cNvPr id="7" name="文本框 6">
            <a:extLst>
              <a:ext uri="{FF2B5EF4-FFF2-40B4-BE49-F238E27FC236}">
                <a16:creationId xmlns:a16="http://schemas.microsoft.com/office/drawing/2014/main" id="{CCF2E5D4-67AE-0AFE-2D7E-5D11F3056CB6}"/>
              </a:ext>
            </a:extLst>
          </p:cNvPr>
          <p:cNvSpPr txBox="1"/>
          <p:nvPr/>
        </p:nvSpPr>
        <p:spPr>
          <a:xfrm>
            <a:off x="947738" y="1763960"/>
            <a:ext cx="5148262" cy="383374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1600" dirty="0"/>
              <a:t>全额奖学金支持，学费、住宿、餐饮及集体活动费用均由项目方承担</a:t>
            </a:r>
          </a:p>
          <a:p>
            <a:pPr marL="285750" indent="-285750">
              <a:lnSpc>
                <a:spcPct val="150000"/>
              </a:lnSpc>
              <a:buFont typeface="Arial" panose="020B0604020202020204" pitchFamily="34" charset="0"/>
              <a:buChar char="•"/>
            </a:pPr>
            <a:r>
              <a:rPr lang="zh-CN" altLang="en-US" sz="1600" dirty="0"/>
              <a:t>录取标准完全以演奏水平为依据，面向全球优秀青少年音乐家</a:t>
            </a:r>
          </a:p>
          <a:p>
            <a:pPr marL="285750" indent="-285750">
              <a:lnSpc>
                <a:spcPct val="150000"/>
              </a:lnSpc>
              <a:buFont typeface="Arial" panose="020B0604020202020204" pitchFamily="34" charset="0"/>
              <a:buChar char="•"/>
            </a:pPr>
            <a:r>
              <a:rPr lang="zh-CN" altLang="en-US" sz="1600" dirty="0"/>
              <a:t>高强度个人课与室内乐训练并行，强调个人能力与合作能力同步发展</a:t>
            </a:r>
          </a:p>
          <a:p>
            <a:pPr marL="285750" indent="-285750">
              <a:lnSpc>
                <a:spcPct val="150000"/>
              </a:lnSpc>
              <a:buFont typeface="Arial" panose="020B0604020202020204" pitchFamily="34" charset="0"/>
              <a:buChar char="•"/>
            </a:pPr>
            <a:r>
              <a:rPr lang="zh-CN" altLang="en-US" sz="1600" dirty="0"/>
              <a:t>在国际化环境中与来自不同国家的同龄音乐家共同学习与演出</a:t>
            </a:r>
          </a:p>
          <a:p>
            <a:pPr marL="285750" indent="-285750">
              <a:lnSpc>
                <a:spcPct val="150000"/>
              </a:lnSpc>
              <a:buFont typeface="Arial" panose="020B0604020202020204" pitchFamily="34" charset="0"/>
              <a:buChar char="•"/>
            </a:pPr>
            <a:r>
              <a:rPr lang="zh-CN" altLang="en-US" sz="1600" dirty="0"/>
              <a:t>在专业音乐学院环境中完成多场正式音乐会，积累真实舞台经验</a:t>
            </a:r>
          </a:p>
        </p:txBody>
      </p:sp>
      <p:cxnSp>
        <p:nvCxnSpPr>
          <p:cNvPr id="16" name="直线箭头连接符 15">
            <a:extLst>
              <a:ext uri="{FF2B5EF4-FFF2-40B4-BE49-F238E27FC236}">
                <a16:creationId xmlns:a16="http://schemas.microsoft.com/office/drawing/2014/main" id="{F68F35F1-79E1-CFEC-0BF1-63864F497949}"/>
              </a:ext>
            </a:extLst>
          </p:cNvPr>
          <p:cNvCxnSpPr>
            <a:cxnSpLocks/>
          </p:cNvCxnSpPr>
          <p:nvPr/>
        </p:nvCxnSpPr>
        <p:spPr>
          <a:xfrm>
            <a:off x="6456040" y="1763960"/>
            <a:ext cx="0" cy="450984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20891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008294-CEC1-AA8C-75AF-65FC988F4A21}"/>
            </a:ext>
          </a:extLst>
        </p:cNvPr>
        <p:cNvGrpSpPr/>
        <p:nvPr/>
      </p:nvGrpSpPr>
      <p:grpSpPr>
        <a:xfrm>
          <a:off x="0" y="0"/>
          <a:ext cx="0" cy="0"/>
          <a:chOff x="0" y="0"/>
          <a:chExt cx="0" cy="0"/>
        </a:xfrm>
      </p:grpSpPr>
      <p:sp>
        <p:nvSpPr>
          <p:cNvPr id="3" name="TextBox 1">
            <a:extLst>
              <a:ext uri="{FF2B5EF4-FFF2-40B4-BE49-F238E27FC236}">
                <a16:creationId xmlns:a16="http://schemas.microsoft.com/office/drawing/2014/main" id="{4F4D212C-B718-4F71-FB92-52A993D06D46}"/>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zh-CN" altLang="en-US" sz="3200" dirty="0">
                <a:latin typeface="PINGFANG SC SEMIBOLD" panose="020B0400000000000000" pitchFamily="34" charset="-122"/>
                <a:ea typeface="PINGFANG SC SEMIBOLD" panose="020B0400000000000000" pitchFamily="34" charset="-122"/>
              </a:rPr>
              <a:t>申请条件与材料要求</a:t>
            </a:r>
            <a:endParaRPr lang="en-US" sz="3200" dirty="0">
              <a:latin typeface="PINGFANG SC SEMIBOLD" panose="020B0400000000000000" pitchFamily="34" charset="-122"/>
              <a:ea typeface="PINGFANG SC SEMIBOLD" panose="020B0400000000000000" pitchFamily="34" charset="-122"/>
            </a:endParaRPr>
          </a:p>
        </p:txBody>
      </p:sp>
      <p:sp>
        <p:nvSpPr>
          <p:cNvPr id="5" name="文本框 4">
            <a:extLst>
              <a:ext uri="{FF2B5EF4-FFF2-40B4-BE49-F238E27FC236}">
                <a16:creationId xmlns:a16="http://schemas.microsoft.com/office/drawing/2014/main" id="{3CF777C6-78D4-9F80-FF31-51F339F29BBD}"/>
              </a:ext>
            </a:extLst>
          </p:cNvPr>
          <p:cNvSpPr txBox="1"/>
          <p:nvPr/>
        </p:nvSpPr>
        <p:spPr>
          <a:xfrm>
            <a:off x="6240016" y="1489174"/>
            <a:ext cx="5148262" cy="2639505"/>
          </a:xfrm>
          <a:prstGeom prst="rect">
            <a:avLst/>
          </a:prstGeom>
          <a:noFill/>
        </p:spPr>
        <p:txBody>
          <a:bodyPr wrap="square">
            <a:spAutoFit/>
          </a:bodyPr>
          <a:lstStyle/>
          <a:p>
            <a:pPr algn="l">
              <a:lnSpc>
                <a:spcPct val="150000"/>
              </a:lnSpc>
            </a:pPr>
            <a:r>
              <a:rPr lang="zh-CN" altLang="en-US" sz="1600" b="1" i="0" u="none" strike="noStrike" dirty="0">
                <a:solidFill>
                  <a:srgbClr val="C00000"/>
                </a:solidFill>
                <a:effectLst/>
              </a:rPr>
              <a:t>申请条件</a:t>
            </a:r>
          </a:p>
          <a:p>
            <a:pPr marL="285750" indent="-285750">
              <a:lnSpc>
                <a:spcPct val="150000"/>
              </a:lnSpc>
              <a:buFont typeface="Arial" panose="020B0604020202020204" pitchFamily="34" charset="0"/>
              <a:buChar char="•"/>
            </a:pPr>
            <a:r>
              <a:rPr lang="zh-CN" altLang="en-US" sz="1600" dirty="0"/>
              <a:t>招生年龄：</a:t>
            </a:r>
            <a:r>
              <a:rPr lang="en-US" altLang="zh-CN" sz="1600" dirty="0"/>
              <a:t>12 </a:t>
            </a:r>
            <a:r>
              <a:rPr lang="zh-CN" altLang="en-US" sz="1600" dirty="0"/>
              <a:t>至 </a:t>
            </a:r>
            <a:r>
              <a:rPr lang="en-US" altLang="zh-CN" sz="1600" dirty="0"/>
              <a:t>18 </a:t>
            </a:r>
            <a:r>
              <a:rPr lang="zh-CN" altLang="en-US" sz="1600" dirty="0"/>
              <a:t>岁</a:t>
            </a:r>
          </a:p>
          <a:p>
            <a:pPr marL="285750" indent="-285750">
              <a:lnSpc>
                <a:spcPct val="150000"/>
              </a:lnSpc>
              <a:buFont typeface="Arial" panose="020B0604020202020204" pitchFamily="34" charset="0"/>
              <a:buChar char="•"/>
            </a:pPr>
            <a:r>
              <a:rPr lang="zh-CN" altLang="en-US" sz="1600" dirty="0"/>
              <a:t>招生方向：小提琴、中提琴、大提琴、钢琴</a:t>
            </a:r>
          </a:p>
          <a:p>
            <a:pPr marL="285750" indent="-285750">
              <a:lnSpc>
                <a:spcPct val="150000"/>
              </a:lnSpc>
              <a:buFont typeface="Arial" panose="020B0604020202020204" pitchFamily="34" charset="0"/>
              <a:buChar char="•"/>
            </a:pPr>
            <a:r>
              <a:rPr lang="zh-CN" altLang="en-US" sz="1600" dirty="0"/>
              <a:t>适合对象：希望走向专业音乐道路、具备较高演奏水平的学生</a:t>
            </a:r>
          </a:p>
          <a:p>
            <a:pPr marL="285750" indent="-285750">
              <a:lnSpc>
                <a:spcPct val="150000"/>
              </a:lnSpc>
              <a:buFont typeface="Arial" panose="020B0604020202020204" pitchFamily="34" charset="0"/>
              <a:buChar char="•"/>
            </a:pPr>
            <a:r>
              <a:rPr lang="zh-CN" altLang="en-US" sz="1600" dirty="0"/>
              <a:t>全球招生，不设国籍限制</a:t>
            </a:r>
            <a:endParaRPr lang="en-US" altLang="zh-CN" sz="1600" dirty="0"/>
          </a:p>
          <a:p>
            <a:pPr marL="285750" indent="-285750">
              <a:lnSpc>
                <a:spcPct val="150000"/>
              </a:lnSpc>
              <a:buFont typeface="Arial" panose="020B0604020202020204" pitchFamily="34" charset="0"/>
              <a:buChar char="•"/>
            </a:pPr>
            <a:endParaRPr lang="en-US" altLang="zh-CN" sz="1600" b="0" i="0" u="none" strike="noStrike" dirty="0">
              <a:solidFill>
                <a:srgbClr val="000000"/>
              </a:solidFill>
              <a:effectLst/>
            </a:endParaRPr>
          </a:p>
        </p:txBody>
      </p:sp>
      <p:sp>
        <p:nvSpPr>
          <p:cNvPr id="4" name="文本框 3">
            <a:extLst>
              <a:ext uri="{FF2B5EF4-FFF2-40B4-BE49-F238E27FC236}">
                <a16:creationId xmlns:a16="http://schemas.microsoft.com/office/drawing/2014/main" id="{F55AB346-279D-97BC-5077-7F32C0488047}"/>
              </a:ext>
            </a:extLst>
          </p:cNvPr>
          <p:cNvSpPr txBox="1"/>
          <p:nvPr/>
        </p:nvSpPr>
        <p:spPr>
          <a:xfrm>
            <a:off x="947738" y="1484784"/>
            <a:ext cx="5148262" cy="4031873"/>
          </a:xfrm>
          <a:prstGeom prst="rect">
            <a:avLst/>
          </a:prstGeom>
          <a:noFill/>
        </p:spPr>
        <p:txBody>
          <a:bodyPr wrap="square">
            <a:spAutoFit/>
          </a:bodyPr>
          <a:lstStyle/>
          <a:p>
            <a:pPr algn="l">
              <a:lnSpc>
                <a:spcPct val="150000"/>
              </a:lnSpc>
            </a:pPr>
            <a:r>
              <a:rPr lang="zh-CN" altLang="en-US" sz="1600" b="1" dirty="0">
                <a:solidFill>
                  <a:srgbClr val="C00000"/>
                </a:solidFill>
              </a:rPr>
              <a:t>申请方式与时间线</a:t>
            </a:r>
            <a:endParaRPr lang="en-US" altLang="zh-CN" sz="1600" b="1" dirty="0">
              <a:solidFill>
                <a:srgbClr val="C00000"/>
              </a:solidFill>
            </a:endParaRPr>
          </a:p>
          <a:p>
            <a:pPr marL="285750" indent="-285750">
              <a:lnSpc>
                <a:spcPct val="150000"/>
              </a:lnSpc>
              <a:buFont typeface="Arial" panose="020B0604020202020204" pitchFamily="34" charset="0"/>
              <a:buChar char="•"/>
            </a:pPr>
            <a:r>
              <a:rPr lang="zh-CN" altLang="en-US" sz="1600" dirty="0"/>
              <a:t>申请平台：通过指定在线系统提交材料</a:t>
            </a:r>
          </a:p>
          <a:p>
            <a:pPr marL="285750" indent="-285750">
              <a:lnSpc>
                <a:spcPct val="150000"/>
              </a:lnSpc>
              <a:buFont typeface="Arial" panose="020B0604020202020204" pitchFamily="34" charset="0"/>
              <a:buChar char="•"/>
            </a:pPr>
            <a:r>
              <a:rPr lang="zh-CN" altLang="en-US" sz="1600" dirty="0"/>
              <a:t>申请开放时间：</a:t>
            </a:r>
            <a:r>
              <a:rPr lang="en-US" altLang="zh-CN" sz="1600" dirty="0"/>
              <a:t>2025 </a:t>
            </a:r>
            <a:r>
              <a:rPr lang="zh-CN" altLang="en-US" sz="1600" dirty="0"/>
              <a:t>年 </a:t>
            </a:r>
            <a:r>
              <a:rPr lang="en-US" altLang="zh-CN" sz="1600" dirty="0"/>
              <a:t>10 </a:t>
            </a:r>
            <a:r>
              <a:rPr lang="zh-CN" altLang="en-US" sz="1600" dirty="0"/>
              <a:t>月 </a:t>
            </a:r>
            <a:r>
              <a:rPr lang="en-US" altLang="zh-CN" sz="1600" dirty="0"/>
              <a:t>15 </a:t>
            </a:r>
            <a:r>
              <a:rPr lang="zh-CN" altLang="en-US" sz="1600" dirty="0"/>
              <a:t>日</a:t>
            </a:r>
          </a:p>
          <a:p>
            <a:pPr marL="285750" indent="-285750">
              <a:lnSpc>
                <a:spcPct val="150000"/>
              </a:lnSpc>
              <a:buFont typeface="Arial" panose="020B0604020202020204" pitchFamily="34" charset="0"/>
              <a:buChar char="•"/>
            </a:pPr>
            <a:r>
              <a:rPr lang="zh-CN" altLang="en-US" sz="1600" dirty="0"/>
              <a:t>申请截止时间：</a:t>
            </a:r>
            <a:r>
              <a:rPr lang="en-US" altLang="zh-CN" sz="1600" dirty="0"/>
              <a:t>2026 </a:t>
            </a:r>
            <a:r>
              <a:rPr lang="zh-CN" altLang="en-US" sz="1600" dirty="0"/>
              <a:t>年 </a:t>
            </a:r>
            <a:r>
              <a:rPr lang="en-US" altLang="zh-CN" sz="1600" dirty="0"/>
              <a:t>1 </a:t>
            </a:r>
            <a:r>
              <a:rPr lang="zh-CN" altLang="en-US" sz="1600" dirty="0"/>
              <a:t>月 </a:t>
            </a:r>
            <a:r>
              <a:rPr lang="en-US" altLang="zh-CN" sz="1600" dirty="0"/>
              <a:t>8 </a:t>
            </a:r>
            <a:r>
              <a:rPr lang="zh-CN" altLang="en-US" sz="1600" dirty="0"/>
              <a:t>日 </a:t>
            </a:r>
            <a:r>
              <a:rPr lang="en-US" altLang="zh-CN" sz="1600" dirty="0"/>
              <a:t>23 </a:t>
            </a:r>
            <a:r>
              <a:rPr lang="zh-CN" altLang="en-US" sz="1600" dirty="0"/>
              <a:t>点 </a:t>
            </a:r>
            <a:r>
              <a:rPr lang="en-US" altLang="zh-CN" sz="1600" dirty="0"/>
              <a:t>59 </a:t>
            </a:r>
            <a:r>
              <a:rPr lang="zh-CN" altLang="en-US" sz="1600" dirty="0"/>
              <a:t>分</a:t>
            </a:r>
          </a:p>
          <a:p>
            <a:pPr marL="285750" indent="-285750">
              <a:lnSpc>
                <a:spcPct val="150000"/>
              </a:lnSpc>
              <a:buFont typeface="Arial" panose="020B0604020202020204" pitchFamily="34" charset="0"/>
              <a:buChar char="•"/>
            </a:pPr>
            <a:r>
              <a:rPr lang="zh-CN" altLang="en-US" sz="1600" dirty="0"/>
              <a:t>录取通知时间：</a:t>
            </a:r>
            <a:r>
              <a:rPr lang="en-US" altLang="zh-CN" sz="1600" dirty="0"/>
              <a:t>2026 </a:t>
            </a:r>
            <a:r>
              <a:rPr lang="zh-CN" altLang="en-US" sz="1600" dirty="0"/>
              <a:t>年 </a:t>
            </a:r>
            <a:r>
              <a:rPr lang="en-US" altLang="zh-CN" sz="1600" dirty="0"/>
              <a:t>2 </a:t>
            </a:r>
            <a:r>
              <a:rPr lang="zh-CN" altLang="en-US" sz="1600" dirty="0"/>
              <a:t>月 </a:t>
            </a:r>
            <a:r>
              <a:rPr lang="en-US" altLang="zh-CN" sz="1600" dirty="0"/>
              <a:t>16 </a:t>
            </a:r>
            <a:r>
              <a:rPr lang="zh-CN" altLang="en-US" sz="1600" dirty="0"/>
              <a:t>日当周，通过申请系统邮件通知</a:t>
            </a:r>
            <a:endParaRPr lang="en-US" altLang="zh-CN" sz="1600" dirty="0"/>
          </a:p>
          <a:p>
            <a:pPr marL="285750" indent="-285750">
              <a:lnSpc>
                <a:spcPct val="150000"/>
              </a:lnSpc>
              <a:buFont typeface="Arial" panose="020B0604020202020204" pitchFamily="34" charset="0"/>
              <a:buChar char="•"/>
            </a:pPr>
            <a:endParaRPr lang="en-US" altLang="zh-CN" sz="1600" dirty="0"/>
          </a:p>
          <a:p>
            <a:pPr>
              <a:lnSpc>
                <a:spcPct val="150000"/>
              </a:lnSpc>
            </a:pPr>
            <a:r>
              <a:rPr lang="zh-CN" altLang="en-US" sz="1600" b="1" dirty="0">
                <a:solidFill>
                  <a:srgbClr val="C00000"/>
                </a:solidFill>
              </a:rPr>
              <a:t>报名费用说明</a:t>
            </a:r>
            <a:endParaRPr lang="en-US" altLang="zh-CN" sz="1600" b="1" dirty="0">
              <a:solidFill>
                <a:srgbClr val="C00000"/>
              </a:solidFill>
            </a:endParaRPr>
          </a:p>
          <a:p>
            <a:pPr marL="285750" indent="-285750">
              <a:buFont typeface="Arial" panose="020B0604020202020204" pitchFamily="34" charset="0"/>
              <a:buChar char="•"/>
            </a:pPr>
            <a:r>
              <a:rPr lang="zh-CN" altLang="en-US" sz="1600" dirty="0"/>
              <a:t>项目为全额奖学金项目</a:t>
            </a:r>
          </a:p>
          <a:p>
            <a:pPr marL="285750" indent="-285750">
              <a:buFont typeface="Arial" panose="020B0604020202020204" pitchFamily="34" charset="0"/>
              <a:buChar char="•"/>
            </a:pPr>
            <a:r>
              <a:rPr lang="zh-CN" altLang="en-US" sz="1600" dirty="0"/>
              <a:t>申请人仅需支付约 </a:t>
            </a:r>
            <a:r>
              <a:rPr lang="en-US" altLang="zh-CN" sz="1600" dirty="0"/>
              <a:t>70 </a:t>
            </a:r>
            <a:r>
              <a:rPr lang="zh-CN" altLang="en-US" sz="1600" dirty="0"/>
              <a:t>美元 的报名费</a:t>
            </a:r>
          </a:p>
          <a:p>
            <a:pPr marL="285750" indent="-285750">
              <a:buFont typeface="Arial" panose="020B0604020202020204" pitchFamily="34" charset="0"/>
              <a:buChar char="•"/>
            </a:pPr>
            <a:r>
              <a:rPr lang="zh-CN" altLang="en-US" sz="1600" dirty="0"/>
              <a:t>奖学金价值约 </a:t>
            </a:r>
            <a:r>
              <a:rPr lang="en-US" altLang="zh-CN" sz="1600" dirty="0"/>
              <a:t>15000 </a:t>
            </a:r>
            <a:r>
              <a:rPr lang="zh-CN" altLang="en-US" sz="1600" dirty="0"/>
              <a:t>美元，覆盖学费、住宿、餐饮、集体活动与项目期间的统一安排</a:t>
            </a:r>
          </a:p>
        </p:txBody>
      </p:sp>
    </p:spTree>
    <p:extLst>
      <p:ext uri="{BB962C8B-B14F-4D97-AF65-F5344CB8AC3E}">
        <p14:creationId xmlns:p14="http://schemas.microsoft.com/office/powerpoint/2010/main" val="307682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2D83CF-B7C2-65BD-6642-48E50E95094F}"/>
            </a:ext>
          </a:extLst>
        </p:cNvPr>
        <p:cNvGrpSpPr/>
        <p:nvPr/>
      </p:nvGrpSpPr>
      <p:grpSpPr>
        <a:xfrm>
          <a:off x="0" y="0"/>
          <a:ext cx="0" cy="0"/>
          <a:chOff x="0" y="0"/>
          <a:chExt cx="0" cy="0"/>
        </a:xfrm>
      </p:grpSpPr>
      <p:sp>
        <p:nvSpPr>
          <p:cNvPr id="3" name="TextBox 1">
            <a:extLst>
              <a:ext uri="{FF2B5EF4-FFF2-40B4-BE49-F238E27FC236}">
                <a16:creationId xmlns:a16="http://schemas.microsoft.com/office/drawing/2014/main" id="{982C069D-C979-5D25-6C55-BA55A6156942}"/>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zh-CN" altLang="en-US" sz="3200" dirty="0">
                <a:latin typeface="PINGFANG SC SEMIBOLD" panose="020B0400000000000000" pitchFamily="34" charset="-122"/>
                <a:ea typeface="PINGFANG SC SEMIBOLD" panose="020B0400000000000000" pitchFamily="34" charset="-122"/>
              </a:rPr>
              <a:t>申请条件与材料要求</a:t>
            </a:r>
            <a:endParaRPr lang="en-US" altLang="zh-CN" sz="3200" dirty="0">
              <a:latin typeface="PINGFANG SC SEMIBOLD" panose="020B0400000000000000" pitchFamily="34" charset="-122"/>
              <a:ea typeface="PINGFANG SC SEMIBOLD" panose="020B0400000000000000" pitchFamily="34" charset="-122"/>
            </a:endParaRPr>
          </a:p>
        </p:txBody>
      </p:sp>
      <p:sp>
        <p:nvSpPr>
          <p:cNvPr id="5" name="文本框 4">
            <a:extLst>
              <a:ext uri="{FF2B5EF4-FFF2-40B4-BE49-F238E27FC236}">
                <a16:creationId xmlns:a16="http://schemas.microsoft.com/office/drawing/2014/main" id="{9DBEBAE2-9F36-2633-7205-90C8DDB2CA89}"/>
              </a:ext>
            </a:extLst>
          </p:cNvPr>
          <p:cNvSpPr txBox="1"/>
          <p:nvPr/>
        </p:nvSpPr>
        <p:spPr>
          <a:xfrm>
            <a:off x="944559" y="2420888"/>
            <a:ext cx="4644206" cy="2510239"/>
          </a:xfrm>
          <a:prstGeom prst="rect">
            <a:avLst/>
          </a:prstGeom>
          <a:noFill/>
        </p:spPr>
        <p:txBody>
          <a:bodyPr wrap="square">
            <a:spAutoFit/>
          </a:bodyPr>
          <a:lstStyle/>
          <a:p>
            <a:pPr algn="l">
              <a:lnSpc>
                <a:spcPct val="120000"/>
              </a:lnSpc>
            </a:pPr>
            <a:r>
              <a:rPr lang="zh-CN" altLang="en-US" sz="1600" b="1" i="0" u="none" strike="noStrike" dirty="0">
                <a:solidFill>
                  <a:srgbClr val="C00000"/>
                </a:solidFill>
                <a:effectLst/>
              </a:rPr>
              <a:t>通用视频要求</a:t>
            </a:r>
            <a:endParaRPr lang="en-US" altLang="zh-CN" sz="1600" b="1" dirty="0">
              <a:solidFill>
                <a:srgbClr val="C00000"/>
              </a:solidFill>
            </a:endParaRPr>
          </a:p>
          <a:p>
            <a:pPr marL="285750" indent="-285750" algn="l">
              <a:lnSpc>
                <a:spcPct val="150000"/>
              </a:lnSpc>
              <a:buFont typeface="Arial" panose="020B0604020202020204" pitchFamily="34" charset="0"/>
              <a:buChar char="•"/>
            </a:pPr>
            <a:r>
              <a:rPr lang="zh-CN" altLang="en-US" sz="1600" b="0" i="0" u="none" strike="noStrike" dirty="0">
                <a:solidFill>
                  <a:srgbClr val="000000"/>
                </a:solidFill>
                <a:effectLst/>
              </a:rPr>
              <a:t>所有曲目需分别录制并作为独立视频文件上传</a:t>
            </a:r>
          </a:p>
          <a:p>
            <a:pPr marL="285750" indent="-285750" algn="l">
              <a:lnSpc>
                <a:spcPct val="150000"/>
              </a:lnSpc>
              <a:buFont typeface="Arial" panose="020B0604020202020204" pitchFamily="34" charset="0"/>
              <a:buChar char="•"/>
            </a:pPr>
            <a:r>
              <a:rPr lang="zh-CN" altLang="en-US" sz="1600" b="0" i="0" u="none" strike="noStrike" dirty="0">
                <a:solidFill>
                  <a:srgbClr val="000000"/>
                </a:solidFill>
                <a:effectLst/>
              </a:rPr>
              <a:t>视频须为近 </a:t>
            </a:r>
            <a:r>
              <a:rPr lang="en-US" altLang="zh-CN" sz="1600" b="0" i="0" u="none" strike="noStrike" dirty="0">
                <a:solidFill>
                  <a:srgbClr val="000000"/>
                </a:solidFill>
                <a:effectLst/>
              </a:rPr>
              <a:t>6 </a:t>
            </a:r>
            <a:r>
              <a:rPr lang="zh-CN" altLang="en-US" sz="1600" b="0" i="0" u="none" strike="noStrike" dirty="0">
                <a:solidFill>
                  <a:srgbClr val="000000"/>
                </a:solidFill>
                <a:effectLst/>
              </a:rPr>
              <a:t>个月内录制</a:t>
            </a:r>
          </a:p>
          <a:p>
            <a:pPr marL="285750" indent="-285750" algn="l">
              <a:lnSpc>
                <a:spcPct val="150000"/>
              </a:lnSpc>
              <a:buFont typeface="Arial" panose="020B0604020202020204" pitchFamily="34" charset="0"/>
              <a:buChar char="•"/>
            </a:pPr>
            <a:r>
              <a:rPr lang="zh-CN" altLang="en-US" sz="1600" b="0" i="0" u="none" strike="noStrike" dirty="0">
                <a:solidFill>
                  <a:srgbClr val="000000"/>
                </a:solidFill>
                <a:effectLst/>
              </a:rPr>
              <a:t>单机位拍摄，画面稳定、无遮挡</a:t>
            </a:r>
          </a:p>
          <a:p>
            <a:pPr marL="285750" indent="-285750" algn="l">
              <a:lnSpc>
                <a:spcPct val="150000"/>
              </a:lnSpc>
              <a:buFont typeface="Arial" panose="020B0604020202020204" pitchFamily="34" charset="0"/>
              <a:buChar char="•"/>
            </a:pPr>
            <a:r>
              <a:rPr lang="zh-CN" altLang="en-US" sz="1600" b="0" i="0" u="none" strike="noStrike" dirty="0">
                <a:solidFill>
                  <a:srgbClr val="000000"/>
                </a:solidFill>
                <a:effectLst/>
              </a:rPr>
              <a:t>不允许剪辑拼接或后期处理</a:t>
            </a:r>
          </a:p>
          <a:p>
            <a:pPr marL="285750" indent="-285750" algn="l">
              <a:lnSpc>
                <a:spcPct val="150000"/>
              </a:lnSpc>
              <a:buFont typeface="Arial" panose="020B0604020202020204" pitchFamily="34" charset="0"/>
              <a:buChar char="•"/>
            </a:pPr>
            <a:r>
              <a:rPr lang="zh-CN" altLang="en-US" sz="1600" b="0" i="0" u="none" strike="noStrike" dirty="0">
                <a:solidFill>
                  <a:srgbClr val="000000"/>
                </a:solidFill>
                <a:effectLst/>
              </a:rPr>
              <a:t>声音与画面需清晰呈现演奏状态</a:t>
            </a:r>
            <a:endParaRPr lang="en-US" altLang="zh-CN" sz="1600" b="0" i="0" u="none" strike="noStrike" dirty="0">
              <a:solidFill>
                <a:srgbClr val="000000"/>
              </a:solidFill>
              <a:effectLst/>
            </a:endParaRPr>
          </a:p>
          <a:p>
            <a:pPr algn="l">
              <a:lnSpc>
                <a:spcPct val="120000"/>
              </a:lnSpc>
            </a:pPr>
            <a:endParaRPr lang="en-US" altLang="zh-CN" sz="1600" b="0" i="0" u="none" strike="noStrike" dirty="0">
              <a:solidFill>
                <a:srgbClr val="000000"/>
              </a:solidFill>
              <a:effectLst/>
            </a:endParaRPr>
          </a:p>
        </p:txBody>
      </p:sp>
      <p:sp>
        <p:nvSpPr>
          <p:cNvPr id="2" name="文本框 1">
            <a:extLst>
              <a:ext uri="{FF2B5EF4-FFF2-40B4-BE49-F238E27FC236}">
                <a16:creationId xmlns:a16="http://schemas.microsoft.com/office/drawing/2014/main" id="{68653F1F-6ED6-5807-E501-61D900B5457A}"/>
              </a:ext>
            </a:extLst>
          </p:cNvPr>
          <p:cNvSpPr txBox="1"/>
          <p:nvPr/>
        </p:nvSpPr>
        <p:spPr>
          <a:xfrm>
            <a:off x="6111006" y="1680564"/>
            <a:ext cx="5148263" cy="1446550"/>
          </a:xfrm>
          <a:prstGeom prst="rect">
            <a:avLst/>
          </a:prstGeom>
          <a:noFill/>
        </p:spPr>
        <p:txBody>
          <a:bodyPr wrap="square">
            <a:spAutoFit/>
          </a:bodyPr>
          <a:lstStyle/>
          <a:p>
            <a:pPr algn="l">
              <a:lnSpc>
                <a:spcPct val="150000"/>
              </a:lnSpc>
            </a:pPr>
            <a:r>
              <a:rPr lang="zh-CN" altLang="en-US" sz="1600" b="1" dirty="0">
                <a:solidFill>
                  <a:srgbClr val="C00000"/>
                </a:solidFill>
              </a:rPr>
              <a:t>钢琴</a:t>
            </a:r>
            <a:r>
              <a:rPr lang="zh-CN" altLang="en-US" sz="1600" b="1" i="0" u="none" strike="noStrike" dirty="0">
                <a:solidFill>
                  <a:srgbClr val="C00000"/>
                </a:solidFill>
                <a:effectLst/>
              </a:rPr>
              <a:t>方向要求</a:t>
            </a:r>
            <a:endParaRPr lang="en-US" altLang="zh-CN" sz="1600" b="1" i="0" u="none" strike="noStrike" dirty="0">
              <a:solidFill>
                <a:srgbClr val="C00000"/>
              </a:solidFill>
              <a:effectLst/>
            </a:endParaRPr>
          </a:p>
          <a:p>
            <a:r>
              <a:rPr lang="zh-CN" altLang="en-US" sz="1600" dirty="0"/>
              <a:t>需提交不少于 </a:t>
            </a:r>
            <a:r>
              <a:rPr lang="en-US" altLang="zh-CN" sz="1600" dirty="0"/>
              <a:t>3 </a:t>
            </a:r>
            <a:r>
              <a:rPr lang="zh-CN" altLang="en-US" sz="1600" dirty="0"/>
              <a:t>首完整作品视频：</a:t>
            </a:r>
            <a:endParaRPr lang="en-US" altLang="zh-CN" sz="1600" dirty="0"/>
          </a:p>
          <a:p>
            <a:pPr marL="342900" indent="-342900" algn="l">
              <a:buFont typeface="+mj-lt"/>
              <a:buAutoNum type="arabicPeriod"/>
            </a:pPr>
            <a:r>
              <a:rPr lang="zh-CN" altLang="en-US" sz="1600" b="0" i="0" u="none" strike="noStrike" dirty="0">
                <a:solidFill>
                  <a:srgbClr val="000000"/>
                </a:solidFill>
                <a:effectLst/>
              </a:rPr>
              <a:t>一首完整的古典奏鸣曲</a:t>
            </a:r>
          </a:p>
          <a:p>
            <a:pPr marL="342900" indent="-342900" algn="l">
              <a:buFont typeface="+mj-lt"/>
              <a:buAutoNum type="arabicPeriod"/>
            </a:pPr>
            <a:r>
              <a:rPr lang="zh-CN" altLang="en-US" sz="1600" b="0" i="0" u="none" strike="noStrike" dirty="0">
                <a:solidFill>
                  <a:srgbClr val="000000"/>
                </a:solidFill>
                <a:effectLst/>
              </a:rPr>
              <a:t>两首不同时期、风格对比明显的作品</a:t>
            </a:r>
          </a:p>
          <a:p>
            <a:pPr algn="l"/>
            <a:r>
              <a:rPr lang="zh-CN" altLang="en-US" sz="1600" b="0" i="0" u="none" strike="noStrike" dirty="0">
                <a:solidFill>
                  <a:srgbClr val="000000"/>
                </a:solidFill>
                <a:effectLst/>
              </a:rPr>
              <a:t>所有曲目需完整呈现，项目未设定总时长上限。</a:t>
            </a:r>
          </a:p>
        </p:txBody>
      </p:sp>
      <p:sp>
        <p:nvSpPr>
          <p:cNvPr id="4" name="文本框 3">
            <a:extLst>
              <a:ext uri="{FF2B5EF4-FFF2-40B4-BE49-F238E27FC236}">
                <a16:creationId xmlns:a16="http://schemas.microsoft.com/office/drawing/2014/main" id="{430D76FF-A2B5-AB4A-8826-D8E7B32B813A}"/>
              </a:ext>
            </a:extLst>
          </p:cNvPr>
          <p:cNvSpPr txBox="1"/>
          <p:nvPr/>
        </p:nvSpPr>
        <p:spPr>
          <a:xfrm>
            <a:off x="6090160" y="3253956"/>
            <a:ext cx="5148263" cy="1200329"/>
          </a:xfrm>
          <a:prstGeom prst="rect">
            <a:avLst/>
          </a:prstGeom>
          <a:noFill/>
        </p:spPr>
        <p:txBody>
          <a:bodyPr wrap="square">
            <a:spAutoFit/>
          </a:bodyPr>
          <a:lstStyle/>
          <a:p>
            <a:pPr algn="l">
              <a:lnSpc>
                <a:spcPct val="150000"/>
              </a:lnSpc>
            </a:pPr>
            <a:r>
              <a:rPr lang="zh-CN" altLang="en-US" sz="1600" b="1" i="0" u="none" strike="noStrike" dirty="0">
                <a:solidFill>
                  <a:srgbClr val="C00000"/>
                </a:solidFill>
                <a:effectLst/>
              </a:rPr>
              <a:t>弦乐方向要求（中提琴 </a:t>
            </a:r>
            <a:r>
              <a:rPr lang="en-US" altLang="zh-CN" sz="1600" b="1" i="0" u="none" strike="noStrike" dirty="0">
                <a:solidFill>
                  <a:srgbClr val="C00000"/>
                </a:solidFill>
                <a:effectLst/>
              </a:rPr>
              <a:t>/ </a:t>
            </a:r>
            <a:r>
              <a:rPr lang="zh-CN" altLang="en-US" sz="1600" b="1" i="0" u="none" strike="noStrike" dirty="0">
                <a:solidFill>
                  <a:srgbClr val="C00000"/>
                </a:solidFill>
                <a:effectLst/>
              </a:rPr>
              <a:t>大提琴）</a:t>
            </a:r>
            <a:endParaRPr lang="en-US" altLang="zh-CN" sz="1600" b="1" i="0" u="none" strike="noStrike" dirty="0">
              <a:solidFill>
                <a:srgbClr val="C00000"/>
              </a:solidFill>
              <a:effectLst/>
            </a:endParaRPr>
          </a:p>
          <a:p>
            <a:pPr algn="l"/>
            <a:r>
              <a:rPr lang="zh-CN" altLang="en-US" sz="1600" dirty="0"/>
              <a:t>需提交不少于 </a:t>
            </a:r>
            <a:r>
              <a:rPr lang="en-US" altLang="zh-CN" sz="1600" dirty="0"/>
              <a:t>3 </a:t>
            </a:r>
            <a:r>
              <a:rPr lang="zh-CN" altLang="en-US" sz="1600" dirty="0"/>
              <a:t>首作品视频：</a:t>
            </a:r>
          </a:p>
          <a:p>
            <a:pPr marL="342900" indent="-342900" algn="l">
              <a:buFont typeface="+mj-lt"/>
              <a:buAutoNum type="arabicPeriod"/>
            </a:pPr>
            <a:r>
              <a:rPr lang="zh-CN" altLang="en-US" sz="1600" dirty="0"/>
              <a:t>一首协奏曲乐章</a:t>
            </a:r>
          </a:p>
          <a:p>
            <a:pPr marL="342900" indent="-342900" algn="l">
              <a:buFont typeface="+mj-lt"/>
              <a:buAutoNum type="arabicPeriod"/>
            </a:pPr>
            <a:r>
              <a:rPr lang="zh-CN" altLang="en-US" sz="1600" dirty="0"/>
              <a:t>两首不同时期、风格对比明显的作品</a:t>
            </a:r>
          </a:p>
        </p:txBody>
      </p:sp>
      <p:sp>
        <p:nvSpPr>
          <p:cNvPr id="8" name="文本框 7">
            <a:extLst>
              <a:ext uri="{FF2B5EF4-FFF2-40B4-BE49-F238E27FC236}">
                <a16:creationId xmlns:a16="http://schemas.microsoft.com/office/drawing/2014/main" id="{570BC2DD-F04F-329B-BD9A-EE885338E88D}"/>
              </a:ext>
            </a:extLst>
          </p:cNvPr>
          <p:cNvSpPr txBox="1"/>
          <p:nvPr/>
        </p:nvSpPr>
        <p:spPr>
          <a:xfrm>
            <a:off x="6090160" y="4581128"/>
            <a:ext cx="5148263" cy="1323439"/>
          </a:xfrm>
          <a:prstGeom prst="rect">
            <a:avLst/>
          </a:prstGeom>
          <a:noFill/>
        </p:spPr>
        <p:txBody>
          <a:bodyPr wrap="square">
            <a:spAutoFit/>
          </a:bodyPr>
          <a:lstStyle/>
          <a:p>
            <a:pPr algn="l"/>
            <a:r>
              <a:rPr lang="zh-CN" altLang="en-US" sz="1600" b="1" i="0" u="none" strike="noStrike" dirty="0">
                <a:solidFill>
                  <a:srgbClr val="C00000"/>
                </a:solidFill>
                <a:effectLst/>
              </a:rPr>
              <a:t>小提琴方向要求</a:t>
            </a:r>
            <a:endParaRPr lang="en-US" altLang="zh-CN" sz="1600" b="1" i="0" u="none" strike="noStrike" dirty="0">
              <a:solidFill>
                <a:srgbClr val="C00000"/>
              </a:solidFill>
              <a:effectLst/>
            </a:endParaRPr>
          </a:p>
          <a:p>
            <a:pPr algn="l"/>
            <a:r>
              <a:rPr lang="zh-CN" altLang="en-US" sz="1600" b="0" i="0" u="none" strike="noStrike" dirty="0">
                <a:solidFill>
                  <a:srgbClr val="000000"/>
                </a:solidFill>
                <a:effectLst/>
              </a:rPr>
              <a:t>需提交不少于 </a:t>
            </a:r>
            <a:r>
              <a:rPr lang="en-US" altLang="zh-CN" sz="1600" b="0" i="0" u="none" strike="noStrike" dirty="0">
                <a:solidFill>
                  <a:srgbClr val="000000"/>
                </a:solidFill>
                <a:effectLst/>
              </a:rPr>
              <a:t>3 </a:t>
            </a:r>
            <a:r>
              <a:rPr lang="zh-CN" altLang="en-US" sz="1600" b="0" i="0" u="none" strike="noStrike" dirty="0">
                <a:solidFill>
                  <a:srgbClr val="000000"/>
                </a:solidFill>
                <a:effectLst/>
              </a:rPr>
              <a:t>首作品视频：</a:t>
            </a:r>
          </a:p>
          <a:p>
            <a:pPr marL="342900" indent="-342900" algn="l">
              <a:buFont typeface="+mj-lt"/>
              <a:buAutoNum type="arabicPeriod"/>
            </a:pPr>
            <a:r>
              <a:rPr lang="zh-CN" altLang="en-US" sz="1600" b="0" i="0" u="none" strike="noStrike" dirty="0">
                <a:solidFill>
                  <a:srgbClr val="000000"/>
                </a:solidFill>
                <a:effectLst/>
              </a:rPr>
              <a:t>一首奏鸣曲乐章</a:t>
            </a:r>
          </a:p>
          <a:p>
            <a:pPr marL="342900" indent="-342900" algn="l">
              <a:buFont typeface="+mj-lt"/>
              <a:buAutoNum type="arabicPeriod"/>
            </a:pPr>
            <a:r>
              <a:rPr lang="zh-CN" altLang="en-US" sz="1600" b="0" i="0" u="none" strike="noStrike" dirty="0">
                <a:solidFill>
                  <a:srgbClr val="000000"/>
                </a:solidFill>
                <a:effectLst/>
              </a:rPr>
              <a:t>一首协奏曲乐章</a:t>
            </a:r>
          </a:p>
          <a:p>
            <a:pPr marL="342900" indent="-342900" algn="l">
              <a:buFont typeface="+mj-lt"/>
              <a:buAutoNum type="arabicPeriod"/>
            </a:pPr>
            <a:r>
              <a:rPr lang="zh-CN" altLang="en-US" sz="1600" b="0" i="0" u="none" strike="noStrike" dirty="0">
                <a:solidFill>
                  <a:srgbClr val="000000"/>
                </a:solidFill>
                <a:effectLst/>
              </a:rPr>
              <a:t>一首风格对比作品</a:t>
            </a:r>
          </a:p>
        </p:txBody>
      </p:sp>
    </p:spTree>
    <p:extLst>
      <p:ext uri="{BB962C8B-B14F-4D97-AF65-F5344CB8AC3E}">
        <p14:creationId xmlns:p14="http://schemas.microsoft.com/office/powerpoint/2010/main" val="899556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E68E02F5-9E06-78B3-457F-845F99EA49B8}"/>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师资总述</a:t>
            </a:r>
            <a:endParaRPr lang="en-US" sz="3200" dirty="0">
              <a:latin typeface="PINGFANG SC SEMIBOLD" panose="020B0400000000000000" pitchFamily="34" charset="-122"/>
              <a:ea typeface="PINGFANG SC SEMIBOLD" panose="020B0400000000000000" pitchFamily="34" charset="-122"/>
            </a:endParaRPr>
          </a:p>
        </p:txBody>
      </p:sp>
      <p:sp>
        <p:nvSpPr>
          <p:cNvPr id="8" name="TextBox 7">
            <a:extLst>
              <a:ext uri="{FF2B5EF4-FFF2-40B4-BE49-F238E27FC236}">
                <a16:creationId xmlns:a16="http://schemas.microsoft.com/office/drawing/2014/main" id="{313C6067-AD93-FE14-6A5B-3AD8109D587F}"/>
              </a:ext>
            </a:extLst>
          </p:cNvPr>
          <p:cNvSpPr txBox="1"/>
          <p:nvPr/>
        </p:nvSpPr>
        <p:spPr>
          <a:xfrm>
            <a:off x="947738" y="1950710"/>
            <a:ext cx="10460389" cy="2541080"/>
          </a:xfrm>
          <a:prstGeom prst="rect">
            <a:avLst/>
          </a:prstGeom>
          <a:noFill/>
          <a:ln>
            <a:noFill/>
          </a:ln>
        </p:spPr>
        <p:txBody>
          <a:bodyPr wrap="square" rtlCol="0">
            <a:spAutoFit/>
          </a:bodyPr>
          <a:lstStyle/>
          <a:p>
            <a:pPr algn="l">
              <a:lnSpc>
                <a:spcPct val="150000"/>
              </a:lnSpc>
            </a:pPr>
            <a:r>
              <a:rPr lang="zh-CN" altLang="en-US" b="0" i="0" u="none" strike="noStrike" dirty="0">
                <a:solidFill>
                  <a:srgbClr val="000000"/>
                </a:solidFill>
                <a:effectLst/>
              </a:rPr>
              <a:t>晨曦音乐桥项目的教学团队由活跃于国际舞台的演奏家与新英格兰音乐学院师资组成。教师长期从事独奏、室内乐与教学工作，具备丰富的舞台与指导经验。</a:t>
            </a:r>
            <a:endParaRPr lang="en-US" altLang="zh-CN" b="0" i="0" u="none" strike="noStrike" dirty="0">
              <a:solidFill>
                <a:srgbClr val="000000"/>
              </a:solidFill>
              <a:effectLst/>
            </a:endParaRPr>
          </a:p>
          <a:p>
            <a:pPr algn="l">
              <a:lnSpc>
                <a:spcPct val="150000"/>
              </a:lnSpc>
            </a:pPr>
            <a:endParaRPr lang="zh-CN" altLang="en-US" b="0" i="0" u="none" strike="noStrike" dirty="0">
              <a:solidFill>
                <a:srgbClr val="000000"/>
              </a:solidFill>
              <a:effectLst/>
            </a:endParaRPr>
          </a:p>
          <a:p>
            <a:pPr algn="l">
              <a:lnSpc>
                <a:spcPct val="150000"/>
              </a:lnSpc>
            </a:pPr>
            <a:r>
              <a:rPr lang="zh-CN" altLang="en-US" b="0" i="0" u="none" strike="noStrike" dirty="0">
                <a:solidFill>
                  <a:srgbClr val="000000"/>
                </a:solidFill>
                <a:effectLst/>
              </a:rPr>
              <a:t>在项目期间，教师通过高频个人课、室内乐排练指导与大师班，针对学生的技术细节、音乐理解与舞台呈现提供具体反馈。教学强调严谨的音乐标准、持续练习方法以及在集体音乐环境中的责任意识，帮助学生在短期内获得可持续的艺术成长。</a:t>
            </a:r>
          </a:p>
        </p:txBody>
      </p:sp>
    </p:spTree>
    <p:extLst>
      <p:ext uri="{BB962C8B-B14F-4D97-AF65-F5344CB8AC3E}">
        <p14:creationId xmlns:p14="http://schemas.microsoft.com/office/powerpoint/2010/main" val="2168056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Noah Bendix-Balgley">
            <a:extLst>
              <a:ext uri="{FF2B5EF4-FFF2-40B4-BE49-F238E27FC236}">
                <a16:creationId xmlns:a16="http://schemas.microsoft.com/office/drawing/2014/main" id="{E8593D23-6677-EB16-8B27-CC08C69DAED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68" r="20674"/>
          <a:stretch/>
        </p:blipFill>
        <p:spPr bwMode="auto">
          <a:xfrm>
            <a:off x="4871864" y="598369"/>
            <a:ext cx="2160000" cy="2160000"/>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组合 11">
            <a:extLst>
              <a:ext uri="{FF2B5EF4-FFF2-40B4-BE49-F238E27FC236}">
                <a16:creationId xmlns:a16="http://schemas.microsoft.com/office/drawing/2014/main" id="{D915234E-1C01-2461-5A72-5DD4F96925AE}"/>
              </a:ext>
            </a:extLst>
          </p:cNvPr>
          <p:cNvGrpSpPr/>
          <p:nvPr/>
        </p:nvGrpSpPr>
        <p:grpSpPr>
          <a:xfrm>
            <a:off x="4823908" y="2830617"/>
            <a:ext cx="2255912" cy="765666"/>
            <a:chOff x="3959812" y="2924944"/>
            <a:chExt cx="2255912" cy="765666"/>
          </a:xfrm>
        </p:grpSpPr>
        <p:sp>
          <p:nvSpPr>
            <p:cNvPr id="7" name="文本框 6">
              <a:extLst>
                <a:ext uri="{FF2B5EF4-FFF2-40B4-BE49-F238E27FC236}">
                  <a16:creationId xmlns:a16="http://schemas.microsoft.com/office/drawing/2014/main" id="{B02E8394-1A02-6C1C-30D2-5F40A0930202}"/>
                </a:ext>
              </a:extLst>
            </p:cNvPr>
            <p:cNvSpPr txBox="1"/>
            <p:nvPr/>
          </p:nvSpPr>
          <p:spPr>
            <a:xfrm>
              <a:off x="3959812" y="2924944"/>
              <a:ext cx="2255912" cy="369332"/>
            </a:xfrm>
            <a:prstGeom prst="rect">
              <a:avLst/>
            </a:prstGeom>
            <a:noFill/>
          </p:spPr>
          <p:txBody>
            <a:bodyPr wrap="square">
              <a:spAutoFit/>
            </a:bodyPr>
            <a:lstStyle/>
            <a:p>
              <a:pPr algn="ctr"/>
              <a:r>
                <a:rPr lang="sv-SE" altLang="zh-CN" b="1" i="0" dirty="0">
                  <a:solidFill>
                    <a:srgbClr val="C00000"/>
                  </a:solidFill>
                  <a:effectLst/>
                  <a:latin typeface="+mj-lt"/>
                </a:rPr>
                <a:t>Noah Bendix-</a:t>
              </a:r>
              <a:r>
                <a:rPr lang="sv-SE" altLang="zh-CN" b="1" i="0" dirty="0" err="1">
                  <a:solidFill>
                    <a:srgbClr val="C00000"/>
                  </a:solidFill>
                  <a:effectLst/>
                  <a:latin typeface="+mj-lt"/>
                </a:rPr>
                <a:t>Balgley</a:t>
              </a:r>
              <a:endParaRPr lang="sv-SE" altLang="zh-CN" b="1" i="0" dirty="0">
                <a:solidFill>
                  <a:srgbClr val="C00000"/>
                </a:solidFill>
                <a:effectLst/>
                <a:latin typeface="+mj-lt"/>
              </a:endParaRPr>
            </a:p>
          </p:txBody>
        </p:sp>
        <p:sp>
          <p:nvSpPr>
            <p:cNvPr id="9" name="文本框 8">
              <a:extLst>
                <a:ext uri="{FF2B5EF4-FFF2-40B4-BE49-F238E27FC236}">
                  <a16:creationId xmlns:a16="http://schemas.microsoft.com/office/drawing/2014/main" id="{2E2943EC-B428-A28E-7EBE-905F90D7B21F}"/>
                </a:ext>
              </a:extLst>
            </p:cNvPr>
            <p:cNvSpPr txBox="1"/>
            <p:nvPr/>
          </p:nvSpPr>
          <p:spPr>
            <a:xfrm>
              <a:off x="4129407" y="3167390"/>
              <a:ext cx="1872208" cy="523220"/>
            </a:xfrm>
            <a:prstGeom prst="rect">
              <a:avLst/>
            </a:prstGeom>
            <a:noFill/>
          </p:spPr>
          <p:txBody>
            <a:bodyPr wrap="square">
              <a:spAutoFit/>
            </a:bodyPr>
            <a:lstStyle/>
            <a:p>
              <a:pPr algn="ctr"/>
              <a:r>
                <a:rPr lang="sv-SE" altLang="zh-CN" sz="1400" b="0" i="0" dirty="0">
                  <a:solidFill>
                    <a:srgbClr val="003049"/>
                  </a:solidFill>
                  <a:effectLst/>
                  <a:latin typeface="+mj-lt"/>
                </a:rPr>
                <a:t>Concertmaster</a:t>
              </a:r>
            </a:p>
            <a:p>
              <a:pPr algn="ctr"/>
              <a:r>
                <a:rPr lang="sv-SE" altLang="zh-CN" sz="1400" b="0" i="0" dirty="0">
                  <a:solidFill>
                    <a:srgbClr val="003049"/>
                  </a:solidFill>
                  <a:effectLst/>
                  <a:latin typeface="+mj-lt"/>
                </a:rPr>
                <a:t>Berlin </a:t>
              </a:r>
              <a:r>
                <a:rPr lang="sv-SE" altLang="zh-CN" sz="1400" b="0" i="0" dirty="0" err="1">
                  <a:solidFill>
                    <a:srgbClr val="003049"/>
                  </a:solidFill>
                  <a:effectLst/>
                  <a:latin typeface="+mj-lt"/>
                </a:rPr>
                <a:t>Philharmonic</a:t>
              </a:r>
              <a:endParaRPr lang="sv-SE" altLang="zh-CN" sz="1400" b="0" i="0" dirty="0">
                <a:solidFill>
                  <a:srgbClr val="003049"/>
                </a:solidFill>
                <a:effectLst/>
                <a:latin typeface="+mj-lt"/>
              </a:endParaRPr>
            </a:p>
          </p:txBody>
        </p:sp>
      </p:grpSp>
      <p:grpSp>
        <p:nvGrpSpPr>
          <p:cNvPr id="13" name="组合 12">
            <a:extLst>
              <a:ext uri="{FF2B5EF4-FFF2-40B4-BE49-F238E27FC236}">
                <a16:creationId xmlns:a16="http://schemas.microsoft.com/office/drawing/2014/main" id="{54F53B13-DD1E-C440-A5BF-64BE57CE1119}"/>
              </a:ext>
            </a:extLst>
          </p:cNvPr>
          <p:cNvGrpSpPr/>
          <p:nvPr/>
        </p:nvGrpSpPr>
        <p:grpSpPr>
          <a:xfrm>
            <a:off x="1390744" y="2835010"/>
            <a:ext cx="2255912" cy="761273"/>
            <a:chOff x="3959812" y="2924944"/>
            <a:chExt cx="2255912" cy="761273"/>
          </a:xfrm>
        </p:grpSpPr>
        <p:sp>
          <p:nvSpPr>
            <p:cNvPr id="14" name="文本框 13">
              <a:extLst>
                <a:ext uri="{FF2B5EF4-FFF2-40B4-BE49-F238E27FC236}">
                  <a16:creationId xmlns:a16="http://schemas.microsoft.com/office/drawing/2014/main" id="{00655B5A-50DF-4155-CA26-9677FFB38A6B}"/>
                </a:ext>
              </a:extLst>
            </p:cNvPr>
            <p:cNvSpPr txBox="1"/>
            <p:nvPr/>
          </p:nvSpPr>
          <p:spPr>
            <a:xfrm>
              <a:off x="3959812" y="2924944"/>
              <a:ext cx="2255912" cy="369332"/>
            </a:xfrm>
            <a:prstGeom prst="rect">
              <a:avLst/>
            </a:prstGeom>
            <a:noFill/>
          </p:spPr>
          <p:txBody>
            <a:bodyPr wrap="square">
              <a:spAutoFit/>
            </a:bodyPr>
            <a:lstStyle/>
            <a:p>
              <a:pPr algn="ctr"/>
              <a:r>
                <a:rPr lang="sv-SE" altLang="zh-CN" b="1" i="0" dirty="0">
                  <a:solidFill>
                    <a:srgbClr val="C00000"/>
                  </a:solidFill>
                  <a:effectLst/>
                  <a:latin typeface="+mj-lt"/>
                </a:rPr>
                <a:t>Paul Katz</a:t>
              </a:r>
            </a:p>
          </p:txBody>
        </p:sp>
        <p:sp>
          <p:nvSpPr>
            <p:cNvPr id="15" name="文本框 14">
              <a:extLst>
                <a:ext uri="{FF2B5EF4-FFF2-40B4-BE49-F238E27FC236}">
                  <a16:creationId xmlns:a16="http://schemas.microsoft.com/office/drawing/2014/main" id="{9AAF3814-3251-972A-A1E2-51A9DB5C09A4}"/>
                </a:ext>
              </a:extLst>
            </p:cNvPr>
            <p:cNvSpPr txBox="1"/>
            <p:nvPr/>
          </p:nvSpPr>
          <p:spPr>
            <a:xfrm>
              <a:off x="4148193" y="3162997"/>
              <a:ext cx="1872208" cy="523220"/>
            </a:xfrm>
            <a:prstGeom prst="rect">
              <a:avLst/>
            </a:prstGeom>
            <a:noFill/>
          </p:spPr>
          <p:txBody>
            <a:bodyPr wrap="square">
              <a:spAutoFit/>
            </a:bodyPr>
            <a:lstStyle/>
            <a:p>
              <a:pPr algn="ctr"/>
              <a:r>
                <a:rPr lang="sv-SE" altLang="zh-CN" sz="1400" b="0" i="0" dirty="0">
                  <a:solidFill>
                    <a:srgbClr val="003049"/>
                  </a:solidFill>
                  <a:effectLst/>
                  <a:latin typeface="+mj-lt"/>
                </a:rPr>
                <a:t>New England </a:t>
              </a:r>
              <a:r>
                <a:rPr lang="sv-SE" altLang="zh-CN" sz="1400" b="0" i="0" dirty="0" err="1">
                  <a:solidFill>
                    <a:srgbClr val="003049"/>
                  </a:solidFill>
                  <a:effectLst/>
                  <a:latin typeface="+mj-lt"/>
                </a:rPr>
                <a:t>Conservatory</a:t>
              </a:r>
              <a:r>
                <a:rPr lang="sv-SE" altLang="zh-CN" sz="1400" b="0" i="0" dirty="0">
                  <a:solidFill>
                    <a:srgbClr val="003049"/>
                  </a:solidFill>
                  <a:effectLst/>
                  <a:latin typeface="+mj-lt"/>
                </a:rPr>
                <a:t>, Boston</a:t>
              </a:r>
            </a:p>
          </p:txBody>
        </p:sp>
      </p:grpSp>
      <p:pic>
        <p:nvPicPr>
          <p:cNvPr id="1030" name="Picture 6" descr="Paul Katz">
            <a:extLst>
              <a:ext uri="{FF2B5EF4-FFF2-40B4-BE49-F238E27FC236}">
                <a16:creationId xmlns:a16="http://schemas.microsoft.com/office/drawing/2014/main" id="{B07621F7-FB02-B925-6587-5C66A1FF16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14" t="-306" r="35028" b="306"/>
          <a:stretch/>
        </p:blipFill>
        <p:spPr bwMode="auto">
          <a:xfrm>
            <a:off x="1486656" y="598369"/>
            <a:ext cx="2160000" cy="2160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Teng Li">
            <a:extLst>
              <a:ext uri="{FF2B5EF4-FFF2-40B4-BE49-F238E27FC236}">
                <a16:creationId xmlns:a16="http://schemas.microsoft.com/office/drawing/2014/main" id="{BF4FB096-00AC-EE67-CFB5-C42C5F60BC2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421" r="18421"/>
          <a:stretch/>
        </p:blipFill>
        <p:spPr bwMode="auto">
          <a:xfrm>
            <a:off x="8257072" y="598369"/>
            <a:ext cx="2160000" cy="2160000"/>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组合 15">
            <a:extLst>
              <a:ext uri="{FF2B5EF4-FFF2-40B4-BE49-F238E27FC236}">
                <a16:creationId xmlns:a16="http://schemas.microsoft.com/office/drawing/2014/main" id="{D64D8D65-21E6-DE0B-7CCD-50DFCD1614D5}"/>
              </a:ext>
            </a:extLst>
          </p:cNvPr>
          <p:cNvGrpSpPr/>
          <p:nvPr/>
        </p:nvGrpSpPr>
        <p:grpSpPr>
          <a:xfrm>
            <a:off x="8164603" y="2830617"/>
            <a:ext cx="2303866" cy="765666"/>
            <a:chOff x="3959812" y="2924944"/>
            <a:chExt cx="2303866" cy="765666"/>
          </a:xfrm>
        </p:grpSpPr>
        <p:sp>
          <p:nvSpPr>
            <p:cNvPr id="17" name="文本框 16">
              <a:extLst>
                <a:ext uri="{FF2B5EF4-FFF2-40B4-BE49-F238E27FC236}">
                  <a16:creationId xmlns:a16="http://schemas.microsoft.com/office/drawing/2014/main" id="{3AD9E9C8-FCF7-3187-469D-A480396277CD}"/>
                </a:ext>
              </a:extLst>
            </p:cNvPr>
            <p:cNvSpPr txBox="1"/>
            <p:nvPr/>
          </p:nvSpPr>
          <p:spPr>
            <a:xfrm>
              <a:off x="3959812" y="2924944"/>
              <a:ext cx="2255912" cy="369332"/>
            </a:xfrm>
            <a:prstGeom prst="rect">
              <a:avLst/>
            </a:prstGeom>
            <a:noFill/>
          </p:spPr>
          <p:txBody>
            <a:bodyPr wrap="square">
              <a:spAutoFit/>
            </a:bodyPr>
            <a:lstStyle/>
            <a:p>
              <a:pPr algn="ctr"/>
              <a:r>
                <a:rPr lang="sv-SE" altLang="zh-CN" b="1" i="0" dirty="0">
                  <a:solidFill>
                    <a:srgbClr val="C00000"/>
                  </a:solidFill>
                  <a:effectLst/>
                  <a:latin typeface="+mj-lt"/>
                </a:rPr>
                <a:t>Teng Li</a:t>
              </a:r>
            </a:p>
          </p:txBody>
        </p:sp>
        <p:sp>
          <p:nvSpPr>
            <p:cNvPr id="18" name="文本框 17">
              <a:extLst>
                <a:ext uri="{FF2B5EF4-FFF2-40B4-BE49-F238E27FC236}">
                  <a16:creationId xmlns:a16="http://schemas.microsoft.com/office/drawing/2014/main" id="{60576B02-6B1B-DF97-F4D0-A921DB6D3A89}"/>
                </a:ext>
              </a:extLst>
            </p:cNvPr>
            <p:cNvSpPr txBox="1"/>
            <p:nvPr/>
          </p:nvSpPr>
          <p:spPr>
            <a:xfrm>
              <a:off x="4007767" y="3167390"/>
              <a:ext cx="2255911" cy="523220"/>
            </a:xfrm>
            <a:prstGeom prst="rect">
              <a:avLst/>
            </a:prstGeom>
            <a:noFill/>
          </p:spPr>
          <p:txBody>
            <a:bodyPr wrap="square">
              <a:spAutoFit/>
            </a:bodyPr>
            <a:lstStyle/>
            <a:p>
              <a:pPr algn="ctr"/>
              <a:r>
                <a:rPr lang="sv-SE" altLang="zh-CN" sz="1400" b="0" i="0" dirty="0">
                  <a:solidFill>
                    <a:srgbClr val="003049"/>
                  </a:solidFill>
                  <a:effectLst/>
                  <a:latin typeface="+mj-lt"/>
                </a:rPr>
                <a:t>Principal </a:t>
              </a:r>
              <a:r>
                <a:rPr lang="sv-SE" altLang="zh-CN" sz="1400" b="0" i="0" dirty="0" err="1">
                  <a:solidFill>
                    <a:srgbClr val="003049"/>
                  </a:solidFill>
                  <a:effectLst/>
                  <a:latin typeface="+mj-lt"/>
                </a:rPr>
                <a:t>Violist</a:t>
              </a:r>
              <a:r>
                <a:rPr lang="sv-SE" altLang="zh-CN" sz="1400" b="0" i="0" dirty="0">
                  <a:solidFill>
                    <a:srgbClr val="003049"/>
                  </a:solidFill>
                  <a:effectLst/>
                  <a:latin typeface="+mj-lt"/>
                </a:rPr>
                <a:t>, Chicago Symphony Orchestra</a:t>
              </a:r>
            </a:p>
          </p:txBody>
        </p:sp>
      </p:grpSp>
      <p:pic>
        <p:nvPicPr>
          <p:cNvPr id="1034" name="Picture 10" descr="Nicolas Namoradze">
            <a:extLst>
              <a:ext uri="{FF2B5EF4-FFF2-40B4-BE49-F238E27FC236}">
                <a16:creationId xmlns:a16="http://schemas.microsoft.com/office/drawing/2014/main" id="{9F4164D7-24F6-5956-E486-E0B0E63D536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3985" t="235" r="2857" b="-235"/>
          <a:stretch/>
        </p:blipFill>
        <p:spPr bwMode="auto">
          <a:xfrm>
            <a:off x="1486656" y="3834336"/>
            <a:ext cx="2160000" cy="2160000"/>
          </a:xfrm>
          <a:prstGeom prst="rect">
            <a:avLst/>
          </a:prstGeom>
          <a:solidFill>
            <a:schemeClr val="accent2"/>
          </a:solidFill>
        </p:spPr>
      </p:pic>
      <p:grpSp>
        <p:nvGrpSpPr>
          <p:cNvPr id="19" name="组合 18">
            <a:extLst>
              <a:ext uri="{FF2B5EF4-FFF2-40B4-BE49-F238E27FC236}">
                <a16:creationId xmlns:a16="http://schemas.microsoft.com/office/drawing/2014/main" id="{8C7872CF-FCA7-26C7-CD03-8D97704B47ED}"/>
              </a:ext>
            </a:extLst>
          </p:cNvPr>
          <p:cNvGrpSpPr/>
          <p:nvPr/>
        </p:nvGrpSpPr>
        <p:grpSpPr>
          <a:xfrm>
            <a:off x="1438700" y="6028146"/>
            <a:ext cx="2255912" cy="550223"/>
            <a:chOff x="3959812" y="2924944"/>
            <a:chExt cx="2255912" cy="550223"/>
          </a:xfrm>
        </p:grpSpPr>
        <p:sp>
          <p:nvSpPr>
            <p:cNvPr id="20" name="文本框 19">
              <a:extLst>
                <a:ext uri="{FF2B5EF4-FFF2-40B4-BE49-F238E27FC236}">
                  <a16:creationId xmlns:a16="http://schemas.microsoft.com/office/drawing/2014/main" id="{8E57C827-CBBB-A0B9-E83E-3C7AC34968FB}"/>
                </a:ext>
              </a:extLst>
            </p:cNvPr>
            <p:cNvSpPr txBox="1"/>
            <p:nvPr/>
          </p:nvSpPr>
          <p:spPr>
            <a:xfrm>
              <a:off x="3959812" y="2924944"/>
              <a:ext cx="2255912" cy="369332"/>
            </a:xfrm>
            <a:prstGeom prst="rect">
              <a:avLst/>
            </a:prstGeom>
            <a:noFill/>
          </p:spPr>
          <p:txBody>
            <a:bodyPr wrap="square">
              <a:spAutoFit/>
            </a:bodyPr>
            <a:lstStyle/>
            <a:p>
              <a:pPr algn="ctr"/>
              <a:r>
                <a:rPr lang="sv-SE" altLang="zh-CN" b="1" i="0" dirty="0">
                  <a:solidFill>
                    <a:srgbClr val="C00000"/>
                  </a:solidFill>
                  <a:effectLst/>
                  <a:latin typeface="+mj-lt"/>
                </a:rPr>
                <a:t>Nicolas </a:t>
              </a:r>
              <a:r>
                <a:rPr lang="sv-SE" altLang="zh-CN" b="1" i="0" dirty="0" err="1">
                  <a:solidFill>
                    <a:srgbClr val="C00000"/>
                  </a:solidFill>
                  <a:effectLst/>
                  <a:latin typeface="+mj-lt"/>
                </a:rPr>
                <a:t>Namoradze</a:t>
              </a:r>
              <a:endParaRPr lang="sv-SE" altLang="zh-CN" b="1" i="0" dirty="0">
                <a:solidFill>
                  <a:srgbClr val="C00000"/>
                </a:solidFill>
                <a:effectLst/>
                <a:latin typeface="+mj-lt"/>
              </a:endParaRPr>
            </a:p>
          </p:txBody>
        </p:sp>
        <p:sp>
          <p:nvSpPr>
            <p:cNvPr id="21" name="文本框 20">
              <a:extLst>
                <a:ext uri="{FF2B5EF4-FFF2-40B4-BE49-F238E27FC236}">
                  <a16:creationId xmlns:a16="http://schemas.microsoft.com/office/drawing/2014/main" id="{FA8614FB-BD29-7DF7-63F3-0B79FD7C9E2C}"/>
                </a:ext>
              </a:extLst>
            </p:cNvPr>
            <p:cNvSpPr txBox="1"/>
            <p:nvPr/>
          </p:nvSpPr>
          <p:spPr>
            <a:xfrm>
              <a:off x="4129407" y="3167390"/>
              <a:ext cx="1872208" cy="307777"/>
            </a:xfrm>
            <a:prstGeom prst="rect">
              <a:avLst/>
            </a:prstGeom>
            <a:noFill/>
          </p:spPr>
          <p:txBody>
            <a:bodyPr wrap="square">
              <a:spAutoFit/>
            </a:bodyPr>
            <a:lstStyle/>
            <a:p>
              <a:pPr algn="ctr"/>
              <a:r>
                <a:rPr lang="sv-SE" altLang="zh-CN" sz="1400" b="0" i="0" dirty="0">
                  <a:solidFill>
                    <a:srgbClr val="003049"/>
                  </a:solidFill>
                  <a:effectLst/>
                  <a:latin typeface="+mj-lt"/>
                </a:rPr>
                <a:t>CUNY </a:t>
              </a:r>
              <a:r>
                <a:rPr lang="sv-SE" altLang="zh-CN" sz="1400" b="0" i="0" dirty="0" err="1">
                  <a:solidFill>
                    <a:srgbClr val="003049"/>
                  </a:solidFill>
                  <a:effectLst/>
                  <a:latin typeface="+mj-lt"/>
                </a:rPr>
                <a:t>Graduate</a:t>
              </a:r>
              <a:r>
                <a:rPr lang="sv-SE" altLang="zh-CN" sz="1400" b="0" i="0" dirty="0">
                  <a:solidFill>
                    <a:srgbClr val="003049"/>
                  </a:solidFill>
                  <a:effectLst/>
                  <a:latin typeface="+mj-lt"/>
                </a:rPr>
                <a:t> Center</a:t>
              </a:r>
            </a:p>
          </p:txBody>
        </p:sp>
      </p:grpSp>
      <p:pic>
        <p:nvPicPr>
          <p:cNvPr id="1036" name="Picture 12" descr="Karl Hirzer">
            <a:extLst>
              <a:ext uri="{FF2B5EF4-FFF2-40B4-BE49-F238E27FC236}">
                <a16:creationId xmlns:a16="http://schemas.microsoft.com/office/drawing/2014/main" id="{29E6A846-1F70-C6FD-0BFE-F038848CF147}"/>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8421" r="18421"/>
          <a:stretch/>
        </p:blipFill>
        <p:spPr bwMode="auto">
          <a:xfrm>
            <a:off x="4871864" y="3834336"/>
            <a:ext cx="2160000" cy="2160000"/>
          </a:xfrm>
          <a:prstGeom prst="rect">
            <a:avLst/>
          </a:prstGeom>
          <a:noFill/>
          <a:extLst>
            <a:ext uri="{909E8E84-426E-40DD-AFC4-6F175D3DCCD1}">
              <a14:hiddenFill xmlns:a14="http://schemas.microsoft.com/office/drawing/2010/main">
                <a:solidFill>
                  <a:srgbClr val="FFFFFF"/>
                </a:solidFill>
              </a14:hiddenFill>
            </a:ext>
          </a:extLst>
        </p:spPr>
      </p:pic>
      <p:grpSp>
        <p:nvGrpSpPr>
          <p:cNvPr id="22" name="组合 21">
            <a:extLst>
              <a:ext uri="{FF2B5EF4-FFF2-40B4-BE49-F238E27FC236}">
                <a16:creationId xmlns:a16="http://schemas.microsoft.com/office/drawing/2014/main" id="{BD60E738-1A1F-6906-D993-5587585AA90B}"/>
              </a:ext>
            </a:extLst>
          </p:cNvPr>
          <p:cNvGrpSpPr/>
          <p:nvPr/>
        </p:nvGrpSpPr>
        <p:grpSpPr>
          <a:xfrm>
            <a:off x="4748483" y="6028146"/>
            <a:ext cx="2461803" cy="595949"/>
            <a:chOff x="3856866" y="2924944"/>
            <a:chExt cx="2461803" cy="595949"/>
          </a:xfrm>
        </p:grpSpPr>
        <p:sp>
          <p:nvSpPr>
            <p:cNvPr id="23" name="文本框 22">
              <a:extLst>
                <a:ext uri="{FF2B5EF4-FFF2-40B4-BE49-F238E27FC236}">
                  <a16:creationId xmlns:a16="http://schemas.microsoft.com/office/drawing/2014/main" id="{1C379733-FC92-433F-2D79-B71FD1200705}"/>
                </a:ext>
              </a:extLst>
            </p:cNvPr>
            <p:cNvSpPr txBox="1"/>
            <p:nvPr/>
          </p:nvSpPr>
          <p:spPr>
            <a:xfrm>
              <a:off x="3959812" y="2924944"/>
              <a:ext cx="2255912" cy="369332"/>
            </a:xfrm>
            <a:prstGeom prst="rect">
              <a:avLst/>
            </a:prstGeom>
            <a:noFill/>
          </p:spPr>
          <p:txBody>
            <a:bodyPr wrap="square">
              <a:spAutoFit/>
            </a:bodyPr>
            <a:lstStyle/>
            <a:p>
              <a:pPr algn="ctr"/>
              <a:r>
                <a:rPr lang="sv-SE" altLang="zh-CN" b="1" i="0" dirty="0">
                  <a:solidFill>
                    <a:srgbClr val="C00000"/>
                  </a:solidFill>
                  <a:effectLst/>
                  <a:latin typeface="+mj-lt"/>
                </a:rPr>
                <a:t>Karl </a:t>
              </a:r>
              <a:r>
                <a:rPr lang="sv-SE" altLang="zh-CN" b="1" i="0" dirty="0" err="1">
                  <a:solidFill>
                    <a:srgbClr val="C00000"/>
                  </a:solidFill>
                  <a:effectLst/>
                  <a:latin typeface="+mj-lt"/>
                </a:rPr>
                <a:t>Hirzer</a:t>
              </a:r>
              <a:endParaRPr lang="sv-SE" altLang="zh-CN" b="1" i="0" dirty="0">
                <a:solidFill>
                  <a:srgbClr val="C00000"/>
                </a:solidFill>
                <a:effectLst/>
                <a:latin typeface="+mj-lt"/>
              </a:endParaRPr>
            </a:p>
          </p:txBody>
        </p:sp>
        <p:sp>
          <p:nvSpPr>
            <p:cNvPr id="24" name="文本框 23">
              <a:extLst>
                <a:ext uri="{FF2B5EF4-FFF2-40B4-BE49-F238E27FC236}">
                  <a16:creationId xmlns:a16="http://schemas.microsoft.com/office/drawing/2014/main" id="{2B412FB1-56F7-99E3-0A12-EF6EDBF20244}"/>
                </a:ext>
              </a:extLst>
            </p:cNvPr>
            <p:cNvSpPr txBox="1"/>
            <p:nvPr/>
          </p:nvSpPr>
          <p:spPr>
            <a:xfrm>
              <a:off x="3856866" y="3213116"/>
              <a:ext cx="2461803" cy="307777"/>
            </a:xfrm>
            <a:prstGeom prst="rect">
              <a:avLst/>
            </a:prstGeom>
            <a:noFill/>
          </p:spPr>
          <p:txBody>
            <a:bodyPr wrap="square">
              <a:spAutoFit/>
            </a:bodyPr>
            <a:lstStyle/>
            <a:p>
              <a:pPr algn="ctr"/>
              <a:r>
                <a:rPr lang="sv-SE" altLang="zh-CN" sz="1400" b="0" i="0" dirty="0" err="1">
                  <a:solidFill>
                    <a:srgbClr val="003049"/>
                  </a:solidFill>
                  <a:effectLst/>
                  <a:latin typeface="+mj-lt"/>
                </a:rPr>
                <a:t>Conductor</a:t>
              </a:r>
              <a:r>
                <a:rPr lang="sv-SE" altLang="zh-CN" sz="1400" b="0" i="0" dirty="0">
                  <a:solidFill>
                    <a:srgbClr val="003049"/>
                  </a:solidFill>
                  <a:effectLst/>
                  <a:latin typeface="+mj-lt"/>
                </a:rPr>
                <a:t>, Pianist, Composer</a:t>
              </a:r>
            </a:p>
          </p:txBody>
        </p:sp>
      </p:grpSp>
      <p:pic>
        <p:nvPicPr>
          <p:cNvPr id="1038" name="Picture 14" descr="金恩妮">
            <a:extLst>
              <a:ext uri="{FF2B5EF4-FFF2-40B4-BE49-F238E27FC236}">
                <a16:creationId xmlns:a16="http://schemas.microsoft.com/office/drawing/2014/main" id="{EF0C3FBA-1A56-FD5B-55A1-9A7F0C094811}"/>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8421" r="18421"/>
          <a:stretch/>
        </p:blipFill>
        <p:spPr bwMode="auto">
          <a:xfrm>
            <a:off x="8266458" y="3828894"/>
            <a:ext cx="2160000" cy="2160000"/>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组合 24">
            <a:extLst>
              <a:ext uri="{FF2B5EF4-FFF2-40B4-BE49-F238E27FC236}">
                <a16:creationId xmlns:a16="http://schemas.microsoft.com/office/drawing/2014/main" id="{B458B6B6-7DCD-127E-DDF1-9C082C814B2A}"/>
              </a:ext>
            </a:extLst>
          </p:cNvPr>
          <p:cNvGrpSpPr/>
          <p:nvPr/>
        </p:nvGrpSpPr>
        <p:grpSpPr>
          <a:xfrm>
            <a:off x="8115556" y="6018343"/>
            <a:ext cx="2461803" cy="811392"/>
            <a:chOff x="3856866" y="2924944"/>
            <a:chExt cx="2461803" cy="811392"/>
          </a:xfrm>
        </p:grpSpPr>
        <p:sp>
          <p:nvSpPr>
            <p:cNvPr id="26" name="文本框 25">
              <a:extLst>
                <a:ext uri="{FF2B5EF4-FFF2-40B4-BE49-F238E27FC236}">
                  <a16:creationId xmlns:a16="http://schemas.microsoft.com/office/drawing/2014/main" id="{F83AC29A-25CC-89E2-34AF-E01FC80C36AF}"/>
                </a:ext>
              </a:extLst>
            </p:cNvPr>
            <p:cNvSpPr txBox="1"/>
            <p:nvPr/>
          </p:nvSpPr>
          <p:spPr>
            <a:xfrm>
              <a:off x="3959812" y="2924944"/>
              <a:ext cx="2255912" cy="369332"/>
            </a:xfrm>
            <a:prstGeom prst="rect">
              <a:avLst/>
            </a:prstGeom>
            <a:noFill/>
          </p:spPr>
          <p:txBody>
            <a:bodyPr wrap="square">
              <a:spAutoFit/>
            </a:bodyPr>
            <a:lstStyle/>
            <a:p>
              <a:pPr algn="ctr"/>
              <a:r>
                <a:rPr lang="sv-SE" altLang="zh-CN" b="1" i="0" dirty="0">
                  <a:solidFill>
                    <a:srgbClr val="C00000"/>
                  </a:solidFill>
                  <a:effectLst/>
                  <a:latin typeface="+mj-lt"/>
                </a:rPr>
                <a:t>Eunice Kim</a:t>
              </a:r>
            </a:p>
          </p:txBody>
        </p:sp>
        <p:sp>
          <p:nvSpPr>
            <p:cNvPr id="27" name="文本框 26">
              <a:extLst>
                <a:ext uri="{FF2B5EF4-FFF2-40B4-BE49-F238E27FC236}">
                  <a16:creationId xmlns:a16="http://schemas.microsoft.com/office/drawing/2014/main" id="{A40852FD-A581-D7F9-4360-E66E73EBA86D}"/>
                </a:ext>
              </a:extLst>
            </p:cNvPr>
            <p:cNvSpPr txBox="1"/>
            <p:nvPr/>
          </p:nvSpPr>
          <p:spPr>
            <a:xfrm>
              <a:off x="3856866" y="3213116"/>
              <a:ext cx="2461803" cy="523220"/>
            </a:xfrm>
            <a:prstGeom prst="rect">
              <a:avLst/>
            </a:prstGeom>
            <a:noFill/>
          </p:spPr>
          <p:txBody>
            <a:bodyPr wrap="square">
              <a:spAutoFit/>
            </a:bodyPr>
            <a:lstStyle/>
            <a:p>
              <a:pPr algn="ctr"/>
              <a:r>
                <a:rPr lang="sv-SE" altLang="zh-CN" sz="1400" b="0" i="0" dirty="0" err="1">
                  <a:solidFill>
                    <a:srgbClr val="003049"/>
                  </a:solidFill>
                  <a:effectLst/>
                  <a:latin typeface="+mj-lt"/>
                </a:rPr>
                <a:t>Collaborative</a:t>
              </a:r>
              <a:r>
                <a:rPr lang="sv-SE" altLang="zh-CN" sz="1400" b="0" i="0" dirty="0">
                  <a:solidFill>
                    <a:srgbClr val="003049"/>
                  </a:solidFill>
                  <a:effectLst/>
                  <a:latin typeface="+mj-lt"/>
                </a:rPr>
                <a:t> Pianist</a:t>
              </a:r>
            </a:p>
            <a:p>
              <a:pPr algn="ctr"/>
              <a:r>
                <a:rPr lang="sv-SE" altLang="zh-CN" sz="1400" b="0" i="0" dirty="0">
                  <a:solidFill>
                    <a:srgbClr val="003049"/>
                  </a:solidFill>
                  <a:effectLst/>
                  <a:latin typeface="+mj-lt"/>
                </a:rPr>
                <a:t>The Juilliard </a:t>
              </a:r>
              <a:r>
                <a:rPr lang="sv-SE" altLang="zh-CN" sz="1400" b="0" i="0" dirty="0" err="1">
                  <a:solidFill>
                    <a:srgbClr val="003049"/>
                  </a:solidFill>
                  <a:effectLst/>
                  <a:latin typeface="+mj-lt"/>
                </a:rPr>
                <a:t>School</a:t>
              </a:r>
              <a:endParaRPr lang="sv-SE" altLang="zh-CN" sz="1400" b="0" i="0" dirty="0">
                <a:solidFill>
                  <a:srgbClr val="003049"/>
                </a:solidFill>
                <a:effectLst/>
                <a:latin typeface="+mj-lt"/>
              </a:endParaRPr>
            </a:p>
          </p:txBody>
        </p:sp>
      </p:grpSp>
    </p:spTree>
    <p:extLst>
      <p:ext uri="{BB962C8B-B14F-4D97-AF65-F5344CB8AC3E}">
        <p14:creationId xmlns:p14="http://schemas.microsoft.com/office/powerpoint/2010/main" val="3485147072"/>
      </p:ext>
    </p:extLst>
  </p:cSld>
  <p:clrMapOvr>
    <a:masterClrMapping/>
  </p:clrMapOvr>
</p:sld>
</file>

<file path=ppt/theme/theme1.xml><?xml version="1.0" encoding="utf-8"?>
<a:theme xmlns:a="http://schemas.openxmlformats.org/drawingml/2006/main" name="Office Theme">
  <a:themeElements>
    <a:clrScheme name="Corporate 5">
      <a:dk1>
        <a:srgbClr val="000000"/>
      </a:dk1>
      <a:lt1>
        <a:srgbClr val="FFFFFF"/>
      </a:lt1>
      <a:dk2>
        <a:srgbClr val="000000"/>
      </a:dk2>
      <a:lt2>
        <a:srgbClr val="FFFFFF"/>
      </a:lt2>
      <a:accent1>
        <a:srgbClr val="CC0000"/>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Pitchdeck">
      <a:majorFont>
        <a:latin typeface="Clash Grotesk Medium"/>
        <a:ea typeface=""/>
        <a:cs typeface=""/>
      </a:majorFont>
      <a:minorFont>
        <a:latin typeface="Clash Grotes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orporate 5">
    <a:dk1>
      <a:srgbClr val="000000"/>
    </a:dk1>
    <a:lt1>
      <a:srgbClr val="FFFFFF"/>
    </a:lt1>
    <a:dk2>
      <a:srgbClr val="000000"/>
    </a:dk2>
    <a:lt2>
      <a:srgbClr val="FFFFFF"/>
    </a:lt2>
    <a:accent1>
      <a:srgbClr val="CC0000"/>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3759</TotalTime>
  <Words>1016</Words>
  <Application>Microsoft Macintosh PowerPoint</Application>
  <PresentationFormat>宽屏</PresentationFormat>
  <Paragraphs>90</Paragraphs>
  <Slides>9</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9</vt:i4>
      </vt:variant>
    </vt:vector>
  </HeadingPairs>
  <TitlesOfParts>
    <vt:vector size="16" baseType="lpstr">
      <vt:lpstr>HarmonyOS Sans SC Medium</vt:lpstr>
      <vt:lpstr>PINGFANG SC SEMIBOLD</vt:lpstr>
      <vt:lpstr>Arial</vt:lpstr>
      <vt:lpstr>-webkit-standard</vt:lpstr>
      <vt:lpstr>HarmonyOS Sans SC Black</vt:lpstr>
      <vt:lpstr>等线</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Revanda Aditya Al Malik</dc:creator>
  <cp:lastModifiedBy>Xiaoye Liang</cp:lastModifiedBy>
  <cp:revision>33</cp:revision>
  <dcterms:created xsi:type="dcterms:W3CDTF">2024-07-16T02:38:58Z</dcterms:created>
  <dcterms:modified xsi:type="dcterms:W3CDTF">2025-12-16T14:10:41Z</dcterms:modified>
</cp:coreProperties>
</file>

<file path=docProps/thumbnail.jpeg>
</file>